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339" r:id="rId13"/>
    <p:sldId id="337" r:id="rId14"/>
    <p:sldId id="338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BBDFD-BFAB-4B13-8CAF-33A11471BEB2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16CB6-CCBB-4D26-A4BD-3EA63F943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9420D-73D3-4085-9676-CA182402AA98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A0626-A6E1-467B-9206-3C9A1BD6A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685800"/>
            <a:ext cx="4473575" cy="3354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E64BD-E8BC-4FCA-8B03-B2990B83DB5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952FC-144B-46FD-8B98-C9ABB9BBF8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E64BD-E8BC-4FCA-8B03-B2990B83DB5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952FC-144B-46FD-8B98-C9ABB9BBF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E64BD-E8BC-4FCA-8B03-B2990B83DB5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952FC-144B-46FD-8B98-C9ABB9BBF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E64BD-E8BC-4FCA-8B03-B2990B83DB5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952FC-144B-46FD-8B98-C9ABB9BBF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E64BD-E8BC-4FCA-8B03-B2990B83DB5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952FC-144B-46FD-8B98-C9ABB9BBF8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E64BD-E8BC-4FCA-8B03-B2990B83DB5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952FC-144B-46FD-8B98-C9ABB9BBF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E64BD-E8BC-4FCA-8B03-B2990B83DB5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952FC-144B-46FD-8B98-C9ABB9BBF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E64BD-E8BC-4FCA-8B03-B2990B83DB5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952FC-144B-46FD-8B98-C9ABB9BBF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E64BD-E8BC-4FCA-8B03-B2990B83DB5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952FC-144B-46FD-8B98-C9ABB9BBF8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E64BD-E8BC-4FCA-8B03-B2990B83DB5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952FC-144B-46FD-8B98-C9ABB9BBF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E64BD-E8BC-4FCA-8B03-B2990B83DB5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952FC-144B-46FD-8B98-C9ABB9BBF8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8E64BD-E8BC-4FCA-8B03-B2990B83DB5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7952FC-144B-46FD-8B98-C9ABB9BBF8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INFORMATICĂ ECONOMICĂ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Cursul</a:t>
            </a:r>
            <a:r>
              <a:rPr lang="en-US" dirty="0" smtClean="0"/>
              <a:t> 1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o-RO" dirty="0" smtClean="0"/>
          </a:p>
          <a:p>
            <a:r>
              <a:rPr lang="en-US" dirty="0" err="1" smtClean="0"/>
              <a:t>Conferentiar</a:t>
            </a:r>
            <a:r>
              <a:rPr lang="ro-RO" dirty="0" smtClean="0"/>
              <a:t>  </a:t>
            </a:r>
            <a:r>
              <a:rPr lang="ro-RO" dirty="0" err="1" smtClean="0"/>
              <a:t>univ</a:t>
            </a:r>
            <a:r>
              <a:rPr lang="en-US" dirty="0" smtClean="0"/>
              <a:t>.</a:t>
            </a:r>
            <a:endParaRPr lang="ro-RO" dirty="0" smtClean="0"/>
          </a:p>
          <a:p>
            <a:r>
              <a:rPr lang="en-US" dirty="0" smtClean="0"/>
              <a:t>Ana-Ramona BOLOGA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800" dirty="0" smtClean="0">
                <a:solidFill>
                  <a:srgbClr val="008000"/>
                </a:solidFill>
                <a:latin typeface="Arial Black" pitchFamily="34" charset="0"/>
                <a:cs typeface="Aharoni" pitchFamily="2" charset="-79"/>
              </a:rPr>
              <a:t>2. </a:t>
            </a:r>
            <a:r>
              <a:rPr lang="ro-RO" sz="2800" dirty="0" smtClean="0">
                <a:solidFill>
                  <a:srgbClr val="008000"/>
                </a:solidFill>
                <a:latin typeface="Aharoni" pitchFamily="2" charset="-79"/>
                <a:cs typeface="Aharoni" pitchFamily="2" charset="-79"/>
              </a:rPr>
              <a:t>SISTEMUL  INFORMAŢIONAL  PENTRU </a:t>
            </a:r>
            <a:br>
              <a:rPr lang="ro-RO" sz="2800" dirty="0" smtClean="0">
                <a:solidFill>
                  <a:srgbClr val="008000"/>
                </a:solidFill>
                <a:latin typeface="Aharoni" pitchFamily="2" charset="-79"/>
                <a:cs typeface="Aharoni" pitchFamily="2" charset="-79"/>
              </a:rPr>
            </a:br>
            <a:r>
              <a:rPr lang="ro-RO" sz="2800" dirty="0" smtClean="0">
                <a:solidFill>
                  <a:srgbClr val="008000"/>
                </a:solidFill>
                <a:latin typeface="Aharoni" pitchFamily="2" charset="-79"/>
                <a:cs typeface="Aharoni" pitchFamily="2" charset="-79"/>
              </a:rPr>
              <a:t>MANAGEMENTUL  AFACERILOR</a:t>
            </a:r>
            <a:endParaRPr lang="ro-RO" sz="28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Întreprinderea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o </a:t>
            </a:r>
            <a:r>
              <a:rPr lang="en-US" dirty="0" err="1" smtClean="0"/>
              <a:t>organizaţie</a:t>
            </a:r>
            <a:r>
              <a:rPr lang="en-US" dirty="0" smtClean="0"/>
              <a:t> </a:t>
            </a:r>
            <a:r>
              <a:rPr lang="en-US" dirty="0" err="1" smtClean="0"/>
              <a:t>umană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care se </a:t>
            </a:r>
            <a:r>
              <a:rPr lang="en-US" dirty="0" err="1" smtClean="0"/>
              <a:t>combină</a:t>
            </a:r>
            <a:r>
              <a:rPr lang="en-US" dirty="0" smtClean="0"/>
              <a:t> </a:t>
            </a:r>
            <a:r>
              <a:rPr lang="en-US" dirty="0" err="1" smtClean="0"/>
              <a:t>factori</a:t>
            </a:r>
            <a:r>
              <a:rPr lang="en-US" dirty="0" smtClean="0"/>
              <a:t> de </a:t>
            </a:r>
            <a:r>
              <a:rPr lang="en-US" dirty="0" err="1" smtClean="0"/>
              <a:t>producţie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vederea</a:t>
            </a:r>
            <a:r>
              <a:rPr lang="en-US" dirty="0" smtClean="0"/>
              <a:t> </a:t>
            </a:r>
            <a:r>
              <a:rPr lang="en-US" dirty="0" err="1" smtClean="0"/>
              <a:t>obţinerii</a:t>
            </a:r>
            <a:r>
              <a:rPr lang="en-US" dirty="0" smtClean="0"/>
              <a:t> de </a:t>
            </a:r>
            <a:r>
              <a:rPr lang="en-US" dirty="0" err="1" smtClean="0"/>
              <a:t>bunuri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servicii</a:t>
            </a:r>
            <a:r>
              <a:rPr lang="en-US" dirty="0" smtClean="0"/>
              <a:t>. Ea </a:t>
            </a:r>
            <a:r>
              <a:rPr lang="en-US" dirty="0" err="1" smtClean="0"/>
              <a:t>reprezintă</a:t>
            </a:r>
            <a:r>
              <a:rPr lang="en-US" dirty="0" smtClean="0"/>
              <a:t> un agent economic, </a:t>
            </a:r>
            <a:r>
              <a:rPr lang="en-US" dirty="0" err="1" smtClean="0"/>
              <a:t>persoană</a:t>
            </a:r>
            <a:r>
              <a:rPr lang="en-US" dirty="0" smtClean="0"/>
              <a:t> </a:t>
            </a:r>
            <a:r>
              <a:rPr lang="en-US" dirty="0" err="1" smtClean="0"/>
              <a:t>juridică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care </a:t>
            </a:r>
            <a:r>
              <a:rPr lang="en-US" dirty="0" err="1" smtClean="0"/>
              <a:t>elementele</a:t>
            </a:r>
            <a:r>
              <a:rPr lang="en-US" dirty="0" smtClean="0"/>
              <a:t> de </a:t>
            </a:r>
            <a:r>
              <a:rPr lang="en-US" dirty="0" err="1" smtClean="0"/>
              <a:t>natură</a:t>
            </a:r>
            <a:r>
              <a:rPr lang="en-US" dirty="0" smtClean="0"/>
              <a:t> </a:t>
            </a:r>
            <a:r>
              <a:rPr lang="en-US" dirty="0" err="1" smtClean="0"/>
              <a:t>materială</a:t>
            </a:r>
            <a:r>
              <a:rPr lang="en-US" dirty="0" smtClean="0"/>
              <a:t>, </a:t>
            </a:r>
            <a:r>
              <a:rPr lang="en-US" dirty="0" err="1" smtClean="0"/>
              <a:t>financiară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umană</a:t>
            </a:r>
            <a:r>
              <a:rPr lang="en-US" dirty="0" smtClean="0"/>
              <a:t> se </a:t>
            </a:r>
            <a:r>
              <a:rPr lang="en-US" dirty="0" err="1" smtClean="0"/>
              <a:t>combină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scopul</a:t>
            </a:r>
            <a:r>
              <a:rPr lang="en-US" dirty="0" smtClean="0"/>
              <a:t> </a:t>
            </a:r>
            <a:r>
              <a:rPr lang="en-US" dirty="0" err="1" smtClean="0"/>
              <a:t>realizării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obiective</a:t>
            </a:r>
            <a:r>
              <a:rPr lang="en-US" dirty="0" smtClean="0"/>
              <a:t>.</a:t>
            </a:r>
            <a:endParaRPr lang="ro-RO" dirty="0" smtClean="0"/>
          </a:p>
          <a:p>
            <a:endParaRPr lang="ro-RO" dirty="0" smtClean="0"/>
          </a:p>
          <a:p>
            <a:r>
              <a:rPr lang="ro-RO" b="1" dirty="0" err="1" smtClean="0"/>
              <a:t>Funcționarea</a:t>
            </a:r>
            <a:r>
              <a:rPr lang="ro-RO" b="1" dirty="0" smtClean="0"/>
              <a:t> </a:t>
            </a:r>
            <a:r>
              <a:rPr lang="ro-RO" b="1" dirty="0" err="1" smtClean="0"/>
              <a:t>și</a:t>
            </a:r>
            <a:r>
              <a:rPr lang="ro-RO" b="1" dirty="0" smtClean="0"/>
              <a:t> conducerea întreprinderii </a:t>
            </a:r>
            <a:r>
              <a:rPr lang="ro-RO" dirty="0" smtClean="0"/>
              <a:t>sunt </a:t>
            </a:r>
          </a:p>
          <a:p>
            <a:r>
              <a:rPr lang="ro-RO" dirty="0" smtClean="0"/>
              <a:t>asigurate prin intermediul a trei sisteme:</a:t>
            </a:r>
          </a:p>
          <a:p>
            <a:pPr lvl="1">
              <a:buNone/>
            </a:pPr>
            <a:r>
              <a:rPr lang="ro-RO" dirty="0" smtClean="0"/>
              <a:t>a)  </a:t>
            </a:r>
            <a:r>
              <a:rPr lang="ro-RO" b="1" dirty="0" smtClean="0"/>
              <a:t>sistemul </a:t>
            </a:r>
            <a:r>
              <a:rPr lang="en-US" b="1" dirty="0" smtClean="0"/>
              <a:t>operational</a:t>
            </a:r>
            <a:endParaRPr lang="ro-RO" b="1" dirty="0" smtClean="0"/>
          </a:p>
          <a:p>
            <a:pPr lvl="1">
              <a:buNone/>
            </a:pPr>
            <a:r>
              <a:rPr lang="ro-RO" dirty="0" smtClean="0"/>
              <a:t>b)  </a:t>
            </a:r>
            <a:r>
              <a:rPr lang="ro-RO" b="1" dirty="0" smtClean="0"/>
              <a:t>sistemul </a:t>
            </a:r>
            <a:r>
              <a:rPr lang="en-US" b="1" dirty="0" err="1" smtClean="0"/>
              <a:t>decizional</a:t>
            </a:r>
            <a:endParaRPr lang="ro-RO" b="1" dirty="0" smtClean="0"/>
          </a:p>
          <a:p>
            <a:pPr lvl="1">
              <a:buNone/>
            </a:pPr>
            <a:r>
              <a:rPr lang="ro-RO" dirty="0" smtClean="0"/>
              <a:t>c)  </a:t>
            </a:r>
            <a:r>
              <a:rPr lang="ro-RO" b="1" dirty="0" smtClean="0"/>
              <a:t>sistemul </a:t>
            </a:r>
            <a:r>
              <a:rPr lang="ro-RO" b="1" dirty="0" err="1" smtClean="0"/>
              <a:t>informațional</a:t>
            </a:r>
            <a:endParaRPr lang="ro-RO" b="1" dirty="0" smtClean="0"/>
          </a:p>
          <a:p>
            <a:endParaRPr lang="ro-RO" dirty="0" smtClean="0"/>
          </a:p>
          <a:p>
            <a:endParaRPr lang="en-US" dirty="0" smtClean="0"/>
          </a:p>
          <a:p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329488" cy="1143000"/>
          </a:xfrm>
          <a:gradFill rotWithShape="1">
            <a:gsLst>
              <a:gs pos="0">
                <a:srgbClr val="FFFF97"/>
              </a:gs>
              <a:gs pos="50000">
                <a:srgbClr val="FFFFBF"/>
              </a:gs>
              <a:gs pos="100000">
                <a:srgbClr val="FFFFDF"/>
              </a:gs>
            </a:gsLst>
            <a:lin ang="0" scaled="1"/>
          </a:gra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ro-RO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ro-RO" dirty="0" smtClean="0">
                <a:solidFill>
                  <a:schemeClr val="tx1"/>
                </a:solidFill>
              </a:rPr>
              <a:t>.1   ROLUL  SISTEMULUI  INFORMAŢIONAL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800" b="1" dirty="0" err="1" smtClean="0"/>
              <a:t>Sistemul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decizional</a:t>
            </a:r>
            <a:r>
              <a:rPr lang="en-US" sz="3800" b="1" dirty="0" smtClean="0"/>
              <a:t> </a:t>
            </a:r>
            <a:r>
              <a:rPr lang="en-US" sz="3800" dirty="0" err="1" smtClean="0"/>
              <a:t>este</a:t>
            </a:r>
            <a:r>
              <a:rPr lang="en-US" sz="3800" dirty="0" smtClean="0"/>
              <a:t> format din </a:t>
            </a:r>
            <a:r>
              <a:rPr lang="en-US" sz="3800" dirty="0" err="1" smtClean="0"/>
              <a:t>ansamblul</a:t>
            </a:r>
            <a:r>
              <a:rPr lang="en-US" sz="3800" dirty="0" smtClean="0"/>
              <a:t> de </a:t>
            </a:r>
            <a:r>
              <a:rPr lang="en-US" sz="3800" dirty="0" err="1" smtClean="0"/>
              <a:t>specialişti</a:t>
            </a:r>
            <a:r>
              <a:rPr lang="en-US" sz="3800" dirty="0" smtClean="0"/>
              <a:t> care, </a:t>
            </a:r>
            <a:r>
              <a:rPr lang="en-US" sz="3800" dirty="0" err="1" smtClean="0"/>
              <a:t>prin</a:t>
            </a:r>
            <a:r>
              <a:rPr lang="en-US" sz="3800" dirty="0" smtClean="0"/>
              <a:t> </a:t>
            </a:r>
            <a:r>
              <a:rPr lang="en-US" sz="3800" dirty="0" err="1" smtClean="0"/>
              <a:t>metode</a:t>
            </a:r>
            <a:r>
              <a:rPr lang="en-US" sz="3800" dirty="0" smtClean="0"/>
              <a:t> </a:t>
            </a:r>
            <a:r>
              <a:rPr lang="en-US" sz="3800" dirty="0" err="1" smtClean="0"/>
              <a:t>şi</a:t>
            </a:r>
            <a:r>
              <a:rPr lang="en-US" sz="3800" dirty="0" smtClean="0"/>
              <a:t> </a:t>
            </a:r>
            <a:r>
              <a:rPr lang="en-US" sz="3800" dirty="0" err="1" smtClean="0"/>
              <a:t>tehnici</a:t>
            </a:r>
            <a:r>
              <a:rPr lang="en-US" sz="3800" dirty="0" smtClean="0"/>
              <a:t> </a:t>
            </a:r>
            <a:r>
              <a:rPr lang="en-US" sz="3800" dirty="0" err="1" smtClean="0"/>
              <a:t>specifice</a:t>
            </a:r>
            <a:r>
              <a:rPr lang="en-US" sz="3800" dirty="0" smtClean="0"/>
              <a:t> </a:t>
            </a:r>
            <a:r>
              <a:rPr lang="en-US" sz="3800" dirty="0" err="1" smtClean="0"/>
              <a:t>prognozează</a:t>
            </a:r>
            <a:r>
              <a:rPr lang="en-US" sz="3800" dirty="0" smtClean="0"/>
              <a:t> </a:t>
            </a:r>
            <a:r>
              <a:rPr lang="en-US" sz="3800" dirty="0" err="1" smtClean="0"/>
              <a:t>şi</a:t>
            </a:r>
            <a:r>
              <a:rPr lang="en-US" sz="3800" dirty="0" smtClean="0"/>
              <a:t> </a:t>
            </a:r>
            <a:r>
              <a:rPr lang="en-US" sz="3800" dirty="0" err="1" smtClean="0"/>
              <a:t>planifică</a:t>
            </a:r>
            <a:r>
              <a:rPr lang="en-US" sz="3800" dirty="0" smtClean="0"/>
              <a:t>, </a:t>
            </a:r>
            <a:r>
              <a:rPr lang="en-US" sz="3800" dirty="0" err="1" smtClean="0"/>
              <a:t>decid</a:t>
            </a:r>
            <a:r>
              <a:rPr lang="en-US" sz="3800" dirty="0" smtClean="0"/>
              <a:t>, </a:t>
            </a:r>
            <a:r>
              <a:rPr lang="en-US" sz="3800" dirty="0" err="1" smtClean="0"/>
              <a:t>organizează</a:t>
            </a:r>
            <a:r>
              <a:rPr lang="en-US" sz="3800" dirty="0" smtClean="0"/>
              <a:t>, </a:t>
            </a:r>
            <a:r>
              <a:rPr lang="en-US" sz="3800" dirty="0" err="1" smtClean="0"/>
              <a:t>coordonează</a:t>
            </a:r>
            <a:r>
              <a:rPr lang="en-US" sz="3800" dirty="0" smtClean="0"/>
              <a:t>, </a:t>
            </a:r>
            <a:r>
              <a:rPr lang="en-US" sz="3800" dirty="0" err="1" smtClean="0"/>
              <a:t>urmăresc</a:t>
            </a:r>
            <a:r>
              <a:rPr lang="en-US" sz="3800" dirty="0" smtClean="0"/>
              <a:t> </a:t>
            </a:r>
            <a:r>
              <a:rPr lang="en-US" sz="3800" dirty="0" err="1" smtClean="0"/>
              <a:t>şi</a:t>
            </a:r>
            <a:r>
              <a:rPr lang="en-US" sz="3800" dirty="0" smtClean="0"/>
              <a:t> </a:t>
            </a:r>
            <a:r>
              <a:rPr lang="en-US" sz="3800" dirty="0" err="1" smtClean="0"/>
              <a:t>controlează</a:t>
            </a:r>
            <a:r>
              <a:rPr lang="en-US" sz="3800" dirty="0" smtClean="0"/>
              <a:t> </a:t>
            </a:r>
            <a:r>
              <a:rPr lang="en-US" sz="3800" dirty="0" err="1" smtClean="0"/>
              <a:t>funcţionarea</a:t>
            </a:r>
            <a:r>
              <a:rPr lang="en-US" sz="3800" dirty="0" smtClean="0"/>
              <a:t> </a:t>
            </a:r>
            <a:r>
              <a:rPr lang="en-US" sz="3800" dirty="0" err="1" smtClean="0"/>
              <a:t>sistemului</a:t>
            </a:r>
            <a:r>
              <a:rPr lang="en-US" sz="3800" dirty="0" smtClean="0"/>
              <a:t> </a:t>
            </a:r>
            <a:r>
              <a:rPr lang="en-US" sz="3800" dirty="0" err="1" smtClean="0"/>
              <a:t>operaţional</a:t>
            </a:r>
            <a:r>
              <a:rPr lang="en-US" sz="3800" dirty="0" smtClean="0"/>
              <a:t>, cu </a:t>
            </a:r>
            <a:r>
              <a:rPr lang="en-US" sz="3800" dirty="0" err="1" smtClean="0"/>
              <a:t>scopul</a:t>
            </a:r>
            <a:r>
              <a:rPr lang="en-US" sz="3800" dirty="0" smtClean="0"/>
              <a:t> </a:t>
            </a:r>
            <a:r>
              <a:rPr lang="en-US" sz="3800" dirty="0" err="1" smtClean="0"/>
              <a:t>îndeplinirii</a:t>
            </a:r>
            <a:r>
              <a:rPr lang="en-US" sz="3800" dirty="0" smtClean="0"/>
              <a:t> </a:t>
            </a:r>
            <a:r>
              <a:rPr lang="en-US" sz="3800" dirty="0" err="1" smtClean="0"/>
              <a:t>obiectivelor</a:t>
            </a:r>
            <a:r>
              <a:rPr lang="en-US" sz="3800" dirty="0" smtClean="0"/>
              <a:t> </a:t>
            </a:r>
            <a:r>
              <a:rPr lang="en-US" sz="3800" dirty="0" err="1" smtClean="0"/>
              <a:t>stabilite</a:t>
            </a:r>
            <a:r>
              <a:rPr lang="en-US" sz="3800" dirty="0" smtClean="0"/>
              <a:t>.</a:t>
            </a:r>
          </a:p>
          <a:p>
            <a:r>
              <a:rPr lang="en-US" sz="3800" b="1" dirty="0" err="1" smtClean="0"/>
              <a:t>Sistemul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operaţional</a:t>
            </a:r>
            <a:r>
              <a:rPr lang="en-US" sz="3800" b="1" dirty="0" smtClean="0"/>
              <a:t> </a:t>
            </a:r>
            <a:r>
              <a:rPr lang="en-US" sz="3800" dirty="0" err="1" smtClean="0"/>
              <a:t>reprezintă</a:t>
            </a:r>
            <a:r>
              <a:rPr lang="en-US" sz="3800" dirty="0" smtClean="0"/>
              <a:t> </a:t>
            </a:r>
            <a:r>
              <a:rPr lang="en-US" sz="3800" dirty="0" err="1" smtClean="0"/>
              <a:t>ansamblul</a:t>
            </a:r>
            <a:r>
              <a:rPr lang="en-US" sz="3800" dirty="0" smtClean="0"/>
              <a:t> de </a:t>
            </a:r>
            <a:r>
              <a:rPr lang="en-US" sz="3800" dirty="0" err="1" smtClean="0"/>
              <a:t>resurse</a:t>
            </a:r>
            <a:r>
              <a:rPr lang="en-US" sz="3800" dirty="0" smtClean="0"/>
              <a:t> </a:t>
            </a:r>
            <a:r>
              <a:rPr lang="en-US" sz="3800" dirty="0" err="1" smtClean="0"/>
              <a:t>umane</a:t>
            </a:r>
            <a:r>
              <a:rPr lang="en-US" sz="3800" dirty="0" smtClean="0"/>
              <a:t>, </a:t>
            </a:r>
            <a:r>
              <a:rPr lang="en-US" sz="3800" dirty="0" err="1" smtClean="0"/>
              <a:t>materiale</a:t>
            </a:r>
            <a:r>
              <a:rPr lang="en-US" sz="3800" dirty="0" smtClean="0"/>
              <a:t> </a:t>
            </a:r>
            <a:r>
              <a:rPr lang="en-US" sz="3800" dirty="0" err="1" smtClean="0"/>
              <a:t>şi</a:t>
            </a:r>
            <a:r>
              <a:rPr lang="en-US" sz="3800" dirty="0" smtClean="0"/>
              <a:t> </a:t>
            </a:r>
            <a:r>
              <a:rPr lang="en-US" sz="3800" dirty="0" err="1" smtClean="0"/>
              <a:t>financiare</a:t>
            </a:r>
            <a:r>
              <a:rPr lang="en-US" sz="3800" dirty="0" smtClean="0"/>
              <a:t>, </a:t>
            </a:r>
            <a:r>
              <a:rPr lang="en-US" sz="3800" dirty="0" err="1" smtClean="0"/>
              <a:t>precum</a:t>
            </a:r>
            <a:r>
              <a:rPr lang="en-US" sz="3800" dirty="0" smtClean="0"/>
              <a:t> </a:t>
            </a:r>
            <a:r>
              <a:rPr lang="en-US" sz="3800" dirty="0" err="1" smtClean="0"/>
              <a:t>şi</a:t>
            </a:r>
            <a:r>
              <a:rPr lang="en-US" sz="3800" dirty="0" smtClean="0"/>
              <a:t> </a:t>
            </a:r>
            <a:r>
              <a:rPr lang="en-US" sz="3800" dirty="0" err="1" smtClean="0"/>
              <a:t>întregul</a:t>
            </a:r>
            <a:r>
              <a:rPr lang="en-US" sz="3800" dirty="0" smtClean="0"/>
              <a:t> </a:t>
            </a:r>
            <a:r>
              <a:rPr lang="en-US" sz="3800" dirty="0" err="1" smtClean="0"/>
              <a:t>ansamblu</a:t>
            </a:r>
            <a:r>
              <a:rPr lang="en-US" sz="3800" dirty="0" smtClean="0"/>
              <a:t> </a:t>
            </a:r>
            <a:r>
              <a:rPr lang="en-US" sz="3800" dirty="0" err="1" smtClean="0"/>
              <a:t>organizatoric</a:t>
            </a:r>
            <a:r>
              <a:rPr lang="en-US" sz="3800" dirty="0" smtClean="0"/>
              <a:t>, </a:t>
            </a:r>
            <a:r>
              <a:rPr lang="en-US" sz="3800" dirty="0" err="1" smtClean="0"/>
              <a:t>tehnic</a:t>
            </a:r>
            <a:r>
              <a:rPr lang="en-US" sz="3800" dirty="0" smtClean="0"/>
              <a:t> </a:t>
            </a:r>
            <a:r>
              <a:rPr lang="en-US" sz="3800" dirty="0" err="1" smtClean="0"/>
              <a:t>şi</a:t>
            </a:r>
            <a:r>
              <a:rPr lang="en-US" sz="3800" dirty="0" smtClean="0"/>
              <a:t> </a:t>
            </a:r>
            <a:r>
              <a:rPr lang="en-US" sz="3800" dirty="0" err="1" smtClean="0"/>
              <a:t>funcţional</a:t>
            </a:r>
            <a:r>
              <a:rPr lang="en-US" sz="3800" dirty="0" smtClean="0"/>
              <a:t>, care </a:t>
            </a:r>
            <a:r>
              <a:rPr lang="en-US" sz="3800" dirty="0" err="1" smtClean="0"/>
              <a:t>asigură</a:t>
            </a:r>
            <a:r>
              <a:rPr lang="en-US" sz="3800" dirty="0" smtClean="0"/>
              <a:t> </a:t>
            </a:r>
            <a:r>
              <a:rPr lang="en-US" sz="3800" dirty="0" err="1" smtClean="0"/>
              <a:t>realizarea</a:t>
            </a:r>
            <a:r>
              <a:rPr lang="en-US" sz="3800" dirty="0" smtClean="0"/>
              <a:t> </a:t>
            </a:r>
            <a:r>
              <a:rPr lang="en-US" sz="3800" dirty="0" err="1" smtClean="0"/>
              <a:t>efectivă</a:t>
            </a:r>
            <a:r>
              <a:rPr lang="en-US" sz="3800" dirty="0" smtClean="0"/>
              <a:t> a </a:t>
            </a:r>
            <a:r>
              <a:rPr lang="en-US" sz="3800" dirty="0" err="1" smtClean="0"/>
              <a:t>obiectivelor</a:t>
            </a:r>
            <a:r>
              <a:rPr lang="en-US" sz="3800" dirty="0" smtClean="0"/>
              <a:t> </a:t>
            </a:r>
            <a:r>
              <a:rPr lang="en-US" sz="3800" dirty="0" err="1" smtClean="0"/>
              <a:t>stabilite</a:t>
            </a:r>
            <a:r>
              <a:rPr lang="en-US" sz="3800" dirty="0" smtClean="0"/>
              <a:t> </a:t>
            </a:r>
            <a:r>
              <a:rPr lang="en-US" sz="3800" dirty="0" err="1" smtClean="0"/>
              <a:t>prin</a:t>
            </a:r>
            <a:r>
              <a:rPr lang="en-US" sz="3800" dirty="0" smtClean="0"/>
              <a:t> </a:t>
            </a:r>
            <a:r>
              <a:rPr lang="en-US" sz="3800" dirty="0" err="1" smtClean="0"/>
              <a:t>deciziile</a:t>
            </a:r>
            <a:r>
              <a:rPr lang="en-US" sz="3800" dirty="0" smtClean="0"/>
              <a:t> </a:t>
            </a:r>
            <a:r>
              <a:rPr lang="en-US" sz="3800" dirty="0" err="1" smtClean="0"/>
              <a:t>transmise</a:t>
            </a:r>
            <a:r>
              <a:rPr lang="en-US" sz="3800" dirty="0" smtClean="0"/>
              <a:t> de </a:t>
            </a:r>
            <a:r>
              <a:rPr lang="en-US" sz="3800" dirty="0" err="1" smtClean="0"/>
              <a:t>sistemul</a:t>
            </a:r>
            <a:r>
              <a:rPr lang="en-US" sz="3800" dirty="0" smtClean="0"/>
              <a:t> </a:t>
            </a:r>
            <a:r>
              <a:rPr lang="en-US" sz="3800" dirty="0" err="1" smtClean="0"/>
              <a:t>decizional</a:t>
            </a:r>
            <a:r>
              <a:rPr lang="en-US" sz="3800" dirty="0" smtClean="0"/>
              <a:t>.</a:t>
            </a:r>
          </a:p>
          <a:p>
            <a:r>
              <a:rPr lang="en-US" sz="3800" b="1" dirty="0" err="1" smtClean="0"/>
              <a:t>Sistemul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informaţional</a:t>
            </a:r>
            <a:r>
              <a:rPr lang="en-US" sz="3800" b="1" dirty="0" smtClean="0"/>
              <a:t> </a:t>
            </a:r>
            <a:r>
              <a:rPr lang="en-US" sz="3800" dirty="0" err="1" smtClean="0"/>
              <a:t>cuprinde</a:t>
            </a:r>
            <a:r>
              <a:rPr lang="en-US" sz="3800" dirty="0" smtClean="0"/>
              <a:t> </a:t>
            </a:r>
            <a:r>
              <a:rPr lang="ro-RO" sz="3800" dirty="0" smtClean="0"/>
              <a:t>ansamblul de elemente implicate în procesul de colectare, de transmisie, prelucrare de informaţie, informaţiei revenindu-i rolul central din sistem. </a:t>
            </a:r>
            <a:r>
              <a:rPr lang="en-US" sz="3800" dirty="0" smtClean="0"/>
              <a:t> </a:t>
            </a:r>
          </a:p>
          <a:p>
            <a:r>
              <a:rPr lang="ro-RO" sz="3800" dirty="0" smtClean="0"/>
              <a:t>În cadrul sistemului informaţional </a:t>
            </a:r>
            <a:r>
              <a:rPr lang="ro-RO" sz="3800" b="1" dirty="0" smtClean="0"/>
              <a:t>se regăsesc</a:t>
            </a:r>
            <a:r>
              <a:rPr lang="ro-RO" sz="3800" dirty="0" smtClean="0"/>
              <a:t> : informaţia vehiculată, documentele purtătoare de informaţii, personalul, mijloace de comunicare, sistemele de prelucrare (de regulă, automată) a informaţiei, etc.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5411" y="457200"/>
            <a:ext cx="8024979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Sistemul</a:t>
            </a:r>
            <a:r>
              <a:rPr lang="en-US" dirty="0" smtClean="0"/>
              <a:t> </a:t>
            </a:r>
            <a:r>
              <a:rPr lang="en-US" dirty="0" err="1" smtClean="0"/>
              <a:t>informatic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Sistemul informatic </a:t>
            </a:r>
            <a:r>
              <a:rPr lang="pt-BR" dirty="0" smtClean="0"/>
              <a:t>=componenta a sistemului informational care preia şi rezolvă sarcinile de culegere, </a:t>
            </a:r>
            <a:r>
              <a:rPr lang="en-US" dirty="0" err="1" smtClean="0"/>
              <a:t>prelucrare</a:t>
            </a:r>
            <a:r>
              <a:rPr lang="en-US" dirty="0" smtClean="0"/>
              <a:t>, </a:t>
            </a:r>
            <a:r>
              <a:rPr lang="en-US" dirty="0" err="1" smtClean="0"/>
              <a:t>transmitere</a:t>
            </a:r>
            <a:r>
              <a:rPr lang="en-US" dirty="0" smtClean="0"/>
              <a:t>, </a:t>
            </a:r>
            <a:r>
              <a:rPr lang="en-US" dirty="0" err="1" smtClean="0"/>
              <a:t>stocare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prezentare</a:t>
            </a:r>
            <a:r>
              <a:rPr lang="en-US" dirty="0" smtClean="0"/>
              <a:t> </a:t>
            </a:r>
            <a:r>
              <a:rPr lang="en-US" b="1" dirty="0" smtClean="0"/>
              <a:t>AUTOMATA</a:t>
            </a:r>
            <a:r>
              <a:rPr lang="en-US" dirty="0" smtClean="0"/>
              <a:t> a </a:t>
            </a:r>
            <a:r>
              <a:rPr lang="en-US" dirty="0" err="1" smtClean="0"/>
              <a:t>datelor</a:t>
            </a:r>
            <a:r>
              <a:rPr lang="en-US" dirty="0" smtClean="0"/>
              <a:t>, cu </a:t>
            </a:r>
            <a:r>
              <a:rPr lang="en-US" dirty="0" err="1" smtClean="0"/>
              <a:t>ajutorul</a:t>
            </a:r>
            <a:r>
              <a:rPr lang="en-US" dirty="0" smtClean="0"/>
              <a:t> </a:t>
            </a:r>
            <a:r>
              <a:rPr lang="en-US" dirty="0" err="1" smtClean="0"/>
              <a:t>sistemelor</a:t>
            </a:r>
            <a:r>
              <a:rPr lang="en-US" dirty="0" smtClean="0"/>
              <a:t> de </a:t>
            </a:r>
            <a:r>
              <a:rPr lang="en-US" dirty="0" err="1" smtClean="0"/>
              <a:t>calcul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</a:t>
            </a:r>
            <a:r>
              <a:rPr lang="en-US" dirty="0" err="1" smtClean="0"/>
              <a:t>vs</a:t>
            </a:r>
            <a:r>
              <a:rPr lang="en-US" dirty="0" smtClean="0"/>
              <a:t> INFORMATII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Datele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atribute</a:t>
            </a:r>
            <a:r>
              <a:rPr lang="en-US" dirty="0" smtClean="0"/>
              <a:t> </a:t>
            </a:r>
            <a:r>
              <a:rPr lang="en-US" dirty="0" err="1" smtClean="0"/>
              <a:t>cantitative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calitative</a:t>
            </a:r>
            <a:r>
              <a:rPr lang="en-US" dirty="0" smtClean="0"/>
              <a:t> ale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variabile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mulţimi</a:t>
            </a:r>
            <a:r>
              <a:rPr lang="en-US" dirty="0" smtClean="0"/>
              <a:t> de </a:t>
            </a:r>
            <a:r>
              <a:rPr lang="en-US" dirty="0" err="1" smtClean="0"/>
              <a:t>variabile</a:t>
            </a:r>
            <a:r>
              <a:rPr lang="en-US" dirty="0" smtClean="0"/>
              <a:t>. 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general, </a:t>
            </a:r>
            <a:r>
              <a:rPr lang="en-US" dirty="0" err="1" smtClean="0"/>
              <a:t>rezultatul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măsurători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pot </a:t>
            </a:r>
            <a:r>
              <a:rPr lang="en-US" dirty="0" err="1" smtClean="0"/>
              <a:t>constitui</a:t>
            </a:r>
            <a:r>
              <a:rPr lang="en-US" dirty="0" smtClean="0"/>
              <a:t> o </a:t>
            </a:r>
            <a:r>
              <a:rPr lang="en-US" dirty="0" err="1" smtClean="0"/>
              <a:t>bază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crearea</a:t>
            </a:r>
            <a:r>
              <a:rPr lang="en-US" dirty="0" smtClean="0"/>
              <a:t> de </a:t>
            </a:r>
            <a:r>
              <a:rPr lang="en-US" dirty="0" err="1" smtClean="0"/>
              <a:t>grafice</a:t>
            </a:r>
            <a:r>
              <a:rPr lang="en-US" dirty="0" smtClean="0"/>
              <a:t>, </a:t>
            </a:r>
            <a:r>
              <a:rPr lang="en-US" dirty="0" err="1" smtClean="0"/>
              <a:t>imagini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observaţii</a:t>
            </a:r>
            <a:r>
              <a:rPr lang="en-US" dirty="0" smtClean="0"/>
              <a:t> cu </a:t>
            </a:r>
            <a:r>
              <a:rPr lang="en-US" dirty="0" err="1" smtClean="0"/>
              <a:t>privire</a:t>
            </a:r>
            <a:r>
              <a:rPr lang="en-US" dirty="0" smtClean="0"/>
              <a:t> la o </a:t>
            </a:r>
            <a:r>
              <a:rPr lang="en-US" dirty="0" err="1" smtClean="0"/>
              <a:t>mulţime</a:t>
            </a:r>
            <a:r>
              <a:rPr lang="en-US" dirty="0" smtClean="0"/>
              <a:t> de </a:t>
            </a:r>
            <a:r>
              <a:rPr lang="en-US" dirty="0" err="1" smtClean="0"/>
              <a:t>variabile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Informatiile</a:t>
            </a:r>
            <a:r>
              <a:rPr lang="en-US" dirty="0" smtClean="0"/>
              <a:t> – </a:t>
            </a:r>
            <a:r>
              <a:rPr lang="en-US" dirty="0" err="1" smtClean="0"/>
              <a:t>obtinute</a:t>
            </a:r>
            <a:r>
              <a:rPr lang="en-US" dirty="0" smtClean="0"/>
              <a:t> in </a:t>
            </a:r>
            <a:r>
              <a:rPr lang="en-US" dirty="0" err="1" smtClean="0"/>
              <a:t>urma</a:t>
            </a:r>
            <a:r>
              <a:rPr lang="en-US" dirty="0" smtClean="0"/>
              <a:t> </a:t>
            </a:r>
            <a:r>
              <a:rPr lang="en-US" dirty="0" err="1" smtClean="0"/>
              <a:t>prelucrarii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concordanţă</a:t>
            </a:r>
            <a:r>
              <a:rPr lang="en-US" dirty="0" smtClean="0"/>
              <a:t> cu </a:t>
            </a:r>
            <a:r>
              <a:rPr lang="en-US" dirty="0" err="1" smtClean="0"/>
              <a:t>cerinţele</a:t>
            </a:r>
            <a:r>
              <a:rPr lang="en-US" dirty="0" smtClean="0"/>
              <a:t> </a:t>
            </a:r>
            <a:r>
              <a:rPr lang="en-US" dirty="0" err="1" smtClean="0"/>
              <a:t>informaţionale</a:t>
            </a:r>
            <a:r>
              <a:rPr lang="en-US" dirty="0" smtClean="0"/>
              <a:t>, </a:t>
            </a:r>
            <a:r>
              <a:rPr lang="en-US" dirty="0" err="1" smtClean="0"/>
              <a:t>culegerea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de la diverse </a:t>
            </a:r>
            <a:r>
              <a:rPr lang="en-US" dirty="0" err="1" smtClean="0"/>
              <a:t>surse</a:t>
            </a:r>
            <a:r>
              <a:rPr lang="en-US" dirty="0" smtClean="0"/>
              <a:t>, </a:t>
            </a:r>
            <a:r>
              <a:rPr lang="en-US" dirty="0" err="1" smtClean="0"/>
              <a:t>prelucrarea</a:t>
            </a:r>
            <a:r>
              <a:rPr lang="en-US" dirty="0" smtClean="0"/>
              <a:t> </a:t>
            </a:r>
            <a:r>
              <a:rPr lang="en-US" dirty="0" err="1" smtClean="0"/>
              <a:t>propriu-zisă</a:t>
            </a:r>
            <a:r>
              <a:rPr lang="en-US" dirty="0" smtClean="0"/>
              <a:t>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distribuirea</a:t>
            </a:r>
            <a:r>
              <a:rPr lang="en-US" dirty="0" smtClean="0"/>
              <a:t> </a:t>
            </a:r>
            <a:r>
              <a:rPr lang="en-US" dirty="0" err="1" smtClean="0"/>
              <a:t>rezultatelor</a:t>
            </a:r>
            <a:r>
              <a:rPr lang="en-US" dirty="0" smtClean="0"/>
              <a:t> </a:t>
            </a:r>
            <a:r>
              <a:rPr lang="en-US" dirty="0" err="1" smtClean="0"/>
              <a:t>prelucrării</a:t>
            </a:r>
            <a:r>
              <a:rPr lang="en-US" dirty="0" smtClean="0"/>
              <a:t> (</a:t>
            </a:r>
            <a:r>
              <a:rPr lang="en-US" dirty="0" err="1" smtClean="0"/>
              <a:t>informaţiile</a:t>
            </a:r>
            <a:r>
              <a:rPr lang="en-US" dirty="0" smtClean="0"/>
              <a:t>) </a:t>
            </a:r>
            <a:r>
              <a:rPr lang="en-US" dirty="0" err="1" smtClean="0"/>
              <a:t>către</a:t>
            </a:r>
            <a:r>
              <a:rPr lang="en-US" dirty="0" smtClean="0"/>
              <a:t> </a:t>
            </a:r>
            <a:r>
              <a:rPr lang="en-US" dirty="0" err="1" smtClean="0"/>
              <a:t>locul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solicitate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Diferenţele</a:t>
            </a:r>
            <a:r>
              <a:rPr lang="en-US" b="1" dirty="0" smtClean="0"/>
              <a:t> </a:t>
            </a:r>
            <a:r>
              <a:rPr lang="en-US" b="1" dirty="0" err="1" smtClean="0"/>
              <a:t>principale</a:t>
            </a:r>
            <a:r>
              <a:rPr lang="en-US" dirty="0" smtClean="0"/>
              <a:t> </a:t>
            </a:r>
            <a:r>
              <a:rPr lang="en-US" dirty="0" err="1" smtClean="0"/>
              <a:t>între</a:t>
            </a:r>
            <a:r>
              <a:rPr lang="en-US" dirty="0" smtClean="0"/>
              <a:t> date </a:t>
            </a:r>
            <a:r>
              <a:rPr lang="en-US" dirty="0" err="1" smtClean="0"/>
              <a:t>şi</a:t>
            </a:r>
            <a:r>
              <a:rPr lang="en-US" dirty="0" smtClean="0"/>
              <a:t> </a:t>
            </a:r>
            <a:r>
              <a:rPr lang="en-US" dirty="0" err="1" smtClean="0"/>
              <a:t>informaţii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reprezintă</a:t>
            </a:r>
            <a:r>
              <a:rPr lang="en-US" dirty="0" smtClean="0"/>
              <a:t> </a:t>
            </a:r>
            <a:r>
              <a:rPr lang="en-US" dirty="0" err="1" smtClean="0"/>
              <a:t>atribute</a:t>
            </a:r>
            <a:r>
              <a:rPr lang="en-US" dirty="0" smtClean="0"/>
              <a:t> </a:t>
            </a:r>
            <a:r>
              <a:rPr lang="en-US" dirty="0" err="1" smtClean="0"/>
              <a:t>primare</a:t>
            </a:r>
            <a:r>
              <a:rPr lang="en-US" dirty="0" smtClean="0"/>
              <a:t> </a:t>
            </a:r>
            <a:r>
              <a:rPr lang="en-US" dirty="0" err="1" smtClean="0"/>
              <a:t>colectate</a:t>
            </a:r>
            <a:r>
              <a:rPr lang="en-US" dirty="0" smtClean="0"/>
              <a:t> din diverse </a:t>
            </a:r>
            <a:r>
              <a:rPr lang="en-US" dirty="0" err="1" smtClean="0"/>
              <a:t>locuri</a:t>
            </a:r>
            <a:r>
              <a:rPr lang="en-US" dirty="0" smtClean="0"/>
              <a:t>, </a:t>
            </a:r>
            <a:r>
              <a:rPr lang="en-US" dirty="0" err="1" smtClean="0"/>
              <a:t>nedefinite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neorganizate</a:t>
            </a:r>
            <a:r>
              <a:rPr lang="en-US" dirty="0" smtClean="0"/>
              <a:t> </a:t>
            </a:r>
            <a:r>
              <a:rPr lang="en-US" dirty="0" err="1" smtClean="0"/>
              <a:t>într</a:t>
            </a:r>
            <a:r>
              <a:rPr lang="en-US" dirty="0" smtClean="0"/>
              <a:t>-o </a:t>
            </a:r>
            <a:r>
              <a:rPr lang="en-US" dirty="0" err="1" smtClean="0"/>
              <a:t>formă</a:t>
            </a:r>
            <a:r>
              <a:rPr lang="en-US" dirty="0" smtClean="0"/>
              <a:t> care </a:t>
            </a:r>
            <a:r>
              <a:rPr lang="en-US" dirty="0" err="1" smtClean="0"/>
              <a:t>să</a:t>
            </a:r>
            <a:r>
              <a:rPr lang="en-US" dirty="0" smtClean="0"/>
              <a:t> </a:t>
            </a:r>
            <a:r>
              <a:rPr lang="en-US" dirty="0" err="1" smtClean="0"/>
              <a:t>stea</a:t>
            </a:r>
            <a:r>
              <a:rPr lang="en-US" dirty="0" smtClean="0"/>
              <a:t> la </a:t>
            </a:r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luării</a:t>
            </a:r>
            <a:r>
              <a:rPr lang="en-US" dirty="0" smtClean="0"/>
              <a:t> </a:t>
            </a:r>
            <a:r>
              <a:rPr lang="en-US" dirty="0" err="1" smtClean="0"/>
              <a:t>deciziilor</a:t>
            </a:r>
            <a:r>
              <a:rPr lang="en-US" dirty="0" smtClean="0"/>
              <a:t>; </a:t>
            </a:r>
          </a:p>
          <a:p>
            <a:pPr lvl="1"/>
            <a:r>
              <a:rPr lang="en-US" b="1" dirty="0" err="1" smtClean="0"/>
              <a:t>informaţiile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mesaje</a:t>
            </a:r>
            <a:r>
              <a:rPr lang="en-US" dirty="0" smtClean="0"/>
              <a:t> </a:t>
            </a:r>
            <a:r>
              <a:rPr lang="en-US" dirty="0" err="1" smtClean="0"/>
              <a:t>obţinute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prelucrarea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, </a:t>
            </a:r>
            <a:r>
              <a:rPr lang="en-US" dirty="0" err="1" smtClean="0"/>
              <a:t>aceste</a:t>
            </a:r>
            <a:r>
              <a:rPr lang="en-US" dirty="0" smtClean="0"/>
              <a:t> </a:t>
            </a:r>
            <a:r>
              <a:rPr lang="en-US" dirty="0" err="1" smtClean="0"/>
              <a:t>mesaje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să</a:t>
            </a:r>
            <a:r>
              <a:rPr lang="en-US" dirty="0" smtClean="0"/>
              <a:t> fie </a:t>
            </a:r>
            <a:r>
              <a:rPr lang="en-US" dirty="0" smtClean="0">
                <a:solidFill>
                  <a:srgbClr val="0070C0"/>
                </a:solidFill>
              </a:rPr>
              <a:t>concise, </a:t>
            </a:r>
            <a:r>
              <a:rPr lang="en-US" dirty="0" err="1" smtClean="0">
                <a:solidFill>
                  <a:srgbClr val="0070C0"/>
                </a:solidFill>
              </a:rPr>
              <a:t>actuale</a:t>
            </a:r>
            <a:r>
              <a:rPr lang="en-US" dirty="0" smtClean="0">
                <a:solidFill>
                  <a:srgbClr val="0070C0"/>
                </a:solidFill>
              </a:rPr>
              <a:t>, complete </a:t>
            </a:r>
            <a:r>
              <a:rPr lang="en-US" dirty="0" err="1" smtClean="0">
                <a:solidFill>
                  <a:srgbClr val="0070C0"/>
                </a:solidFill>
              </a:rPr>
              <a:t>şi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clare</a:t>
            </a:r>
            <a:r>
              <a:rPr lang="en-US" dirty="0" smtClean="0">
                <a:solidFill>
                  <a:srgbClr val="0070C0"/>
                </a:solidFill>
              </a:rPr>
              <a:t>, cu </a:t>
            </a:r>
            <a:r>
              <a:rPr lang="en-US" dirty="0" err="1" smtClean="0">
                <a:solidFill>
                  <a:srgbClr val="0070C0"/>
                </a:solidFill>
              </a:rPr>
              <a:t>caracter</a:t>
            </a:r>
            <a:r>
              <a:rPr lang="en-US" dirty="0" smtClean="0">
                <a:solidFill>
                  <a:srgbClr val="0070C0"/>
                </a:solidFill>
              </a:rPr>
              <a:t> de </a:t>
            </a:r>
            <a:r>
              <a:rPr lang="en-US" dirty="0" err="1" smtClean="0">
                <a:solidFill>
                  <a:srgbClr val="0070C0"/>
                </a:solidFill>
              </a:rPr>
              <a:t>noutate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astfel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încât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să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răspundă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cerinţelor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informaţionale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500188" y="571500"/>
            <a:ext cx="7067550" cy="649288"/>
          </a:xfr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</p:spPr>
        <p:txBody>
          <a:bodyPr>
            <a:normAutofit fontScale="90000"/>
          </a:bodyPr>
          <a:lstStyle/>
          <a:p>
            <a:r>
              <a:rPr lang="ro-RO" smtClean="0"/>
              <a:t>2.2. Funcțiile întreprinderii</a:t>
            </a:r>
          </a:p>
        </p:txBody>
      </p:sp>
      <p:pic>
        <p:nvPicPr>
          <p:cNvPr id="14339" name="Content Placeholder 3" descr="http://ebooks.unibuc.ro/StiinteADM/secretariat/12-3_files/image002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00200" y="1371600"/>
            <a:ext cx="6934200" cy="4800599"/>
          </a:xfrm>
          <a:solidFill>
            <a:srgbClr val="FFFF66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500188" y="785813"/>
            <a:ext cx="7643812" cy="649287"/>
          </a:xfrm>
        </p:spPr>
        <p:txBody>
          <a:bodyPr/>
          <a:lstStyle/>
          <a:p>
            <a:r>
              <a:rPr lang="ro-RO" sz="3200" smtClean="0">
                <a:solidFill>
                  <a:srgbClr val="FF0000"/>
                </a:solidFill>
              </a:rPr>
              <a:t>2.3 Rolul  economistului</a:t>
            </a:r>
            <a:endParaRPr lang="en-US" sz="3200" smtClean="0">
              <a:solidFill>
                <a:srgbClr val="008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o-RO" b="1" dirty="0" smtClean="0">
              <a:solidFill>
                <a:srgbClr val="FF0000"/>
              </a:solidFill>
            </a:endParaRPr>
          </a:p>
          <a:p>
            <a:pPr>
              <a:buFontTx/>
              <a:buBlip>
                <a:blip r:embed="rId3"/>
              </a:buBlip>
            </a:pPr>
            <a:r>
              <a:rPr lang="ro-RO" dirty="0" smtClean="0"/>
              <a:t> comunică  cu partenerii de afaceri </a:t>
            </a:r>
          </a:p>
          <a:p>
            <a:pPr>
              <a:buFontTx/>
              <a:buBlip>
                <a:blip r:embed="rId3"/>
              </a:buBlip>
            </a:pPr>
            <a:r>
              <a:rPr lang="ro-RO" dirty="0" smtClean="0"/>
              <a:t> primeşte şi generează  documente,  </a:t>
            </a:r>
          </a:p>
          <a:p>
            <a:pPr>
              <a:buFontTx/>
              <a:buBlip>
                <a:blip r:embed="rId3"/>
              </a:buBlip>
            </a:pPr>
            <a:r>
              <a:rPr lang="ro-RO" dirty="0" smtClean="0"/>
              <a:t> introduce date şi actualizează baza de date, </a:t>
            </a:r>
          </a:p>
          <a:p>
            <a:pPr>
              <a:buFontTx/>
              <a:buBlip>
                <a:blip r:embed="rId3"/>
              </a:buBlip>
            </a:pPr>
            <a:r>
              <a:rPr lang="ro-RO" dirty="0" smtClean="0"/>
              <a:t> accesează baza de date, </a:t>
            </a:r>
          </a:p>
          <a:p>
            <a:pPr>
              <a:buFontTx/>
              <a:buBlip>
                <a:blip r:embed="rId3"/>
              </a:buBlip>
            </a:pPr>
            <a:r>
              <a:rPr lang="ro-RO" dirty="0" smtClean="0"/>
              <a:t> prelucrează date cu proceduri software</a:t>
            </a:r>
          </a:p>
          <a:p>
            <a:pPr>
              <a:buFontTx/>
              <a:buBlip>
                <a:blip r:embed="rId3"/>
              </a:buBlip>
            </a:pPr>
            <a:r>
              <a:rPr lang="ro-RO" dirty="0" smtClean="0"/>
              <a:t> </a:t>
            </a:r>
            <a:r>
              <a:rPr lang="ro-RO" dirty="0" err="1" smtClean="0"/>
              <a:t>primește</a:t>
            </a:r>
            <a:r>
              <a:rPr lang="ro-RO" dirty="0" smtClean="0"/>
              <a:t> şi transmite date în relaţia cu furnizorii si </a:t>
            </a:r>
            <a:r>
              <a:rPr lang="ro-RO" dirty="0" err="1" smtClean="0"/>
              <a:t>clienții</a:t>
            </a:r>
            <a:r>
              <a:rPr lang="ro-RO" dirty="0" smtClean="0"/>
              <a:t>, cu băncile, transmite rapoarte conducerii.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57188" y="785813"/>
            <a:ext cx="8572500" cy="522287"/>
          </a:xfrm>
        </p:spPr>
        <p:txBody>
          <a:bodyPr>
            <a:normAutofit fontScale="90000"/>
          </a:bodyPr>
          <a:lstStyle/>
          <a:p>
            <a:r>
              <a:rPr lang="ro-RO" sz="3200" smtClean="0">
                <a:solidFill>
                  <a:srgbClr val="FF0000"/>
                </a:solidFill>
              </a:rPr>
              <a:t>2.4  Rolul managerul - atributele conducerii </a:t>
            </a:r>
            <a:endParaRPr lang="en-US" sz="320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dirty="0" smtClean="0"/>
          </a:p>
          <a:p>
            <a:pPr>
              <a:buFontTx/>
              <a:buBlip>
                <a:blip r:embed="rId3"/>
              </a:buBlip>
            </a:pPr>
            <a:r>
              <a:rPr lang="ro-RO" dirty="0" smtClean="0"/>
              <a:t> analiza prognozelor;</a:t>
            </a:r>
          </a:p>
          <a:p>
            <a:pPr>
              <a:buFontTx/>
              <a:buBlip>
                <a:blip r:embed="rId3"/>
              </a:buBlip>
            </a:pPr>
            <a:r>
              <a:rPr lang="ro-RO" dirty="0" smtClean="0"/>
              <a:t> documentarea şi elaborarea planurilor; </a:t>
            </a:r>
          </a:p>
          <a:p>
            <a:pPr>
              <a:buFontTx/>
              <a:buBlip>
                <a:blip r:embed="rId3"/>
              </a:buBlip>
            </a:pPr>
            <a:r>
              <a:rPr lang="ro-RO" dirty="0" smtClean="0"/>
              <a:t> organizare;</a:t>
            </a:r>
          </a:p>
          <a:p>
            <a:pPr>
              <a:buFontTx/>
              <a:buBlip>
                <a:blip r:embed="rId3"/>
              </a:buBlip>
            </a:pPr>
            <a:r>
              <a:rPr lang="ro-RO" dirty="0" smtClean="0"/>
              <a:t> evaluarea şi elaborarea deciziilor;</a:t>
            </a:r>
          </a:p>
          <a:p>
            <a:pPr>
              <a:buFontTx/>
              <a:buBlip>
                <a:blip r:embed="rId3"/>
              </a:buBlip>
            </a:pPr>
            <a:r>
              <a:rPr lang="ro-RO" dirty="0" smtClean="0"/>
              <a:t> coordonarea – motivarea personalului;   </a:t>
            </a:r>
          </a:p>
          <a:p>
            <a:pPr>
              <a:buFontTx/>
              <a:buBlip>
                <a:blip r:embed="rId3"/>
              </a:buBlip>
            </a:pPr>
            <a:r>
              <a:rPr lang="ro-RO" dirty="0" smtClean="0"/>
              <a:t> urmăreşte şi controlează modul de aplicare şi rezultatele acestor decizii. </a:t>
            </a:r>
          </a:p>
          <a:p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285875" y="457200"/>
            <a:ext cx="7329488" cy="1066800"/>
          </a:xfrm>
          <a:solidFill>
            <a:srgbClr val="B2F8F6"/>
          </a:solidFill>
        </p:spPr>
        <p:txBody>
          <a:bodyPr>
            <a:normAutofit fontScale="90000"/>
          </a:bodyPr>
          <a:lstStyle/>
          <a:p>
            <a:r>
              <a:rPr lang="ro-RO" dirty="0" smtClean="0"/>
              <a:t>3. Componentele sistemului </a:t>
            </a:r>
            <a:r>
              <a:rPr lang="ro-RO" dirty="0" err="1" smtClean="0"/>
              <a:t>informațional</a:t>
            </a:r>
            <a:r>
              <a:rPr lang="ro-RO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lphaLcPeriod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AutoNum type="alphaLcPeriod"/>
              <a:defRPr/>
            </a:pPr>
            <a:r>
              <a:rPr lang="ro-RO" dirty="0" smtClean="0">
                <a:solidFill>
                  <a:schemeClr val="tx1"/>
                </a:solidFill>
              </a:rPr>
              <a:t>Componenta hardware;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ro-RO" dirty="0" smtClean="0">
                <a:solidFill>
                  <a:schemeClr val="tx1"/>
                </a:solidFill>
              </a:rPr>
              <a:t>Componenta software;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ro-RO" dirty="0" smtClean="0">
                <a:solidFill>
                  <a:schemeClr val="tx1"/>
                </a:solidFill>
              </a:rPr>
              <a:t>Baza </a:t>
            </a:r>
            <a:r>
              <a:rPr lang="ro-RO" dirty="0" err="1" smtClean="0">
                <a:solidFill>
                  <a:schemeClr val="tx1"/>
                </a:solidFill>
              </a:rPr>
              <a:t>informațională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baza</a:t>
            </a:r>
            <a:r>
              <a:rPr lang="en-US" dirty="0" smtClean="0">
                <a:solidFill>
                  <a:schemeClr val="tx1"/>
                </a:solidFill>
              </a:rPr>
              <a:t> de date)</a:t>
            </a:r>
            <a:r>
              <a:rPr lang="ro-RO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ro-RO" dirty="0" smtClean="0">
                <a:solidFill>
                  <a:schemeClr val="tx1"/>
                </a:solidFill>
              </a:rPr>
              <a:t>Baza științifico-metodologică;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ro-RO" dirty="0" smtClean="0">
                <a:solidFill>
                  <a:schemeClr val="tx1"/>
                </a:solidFill>
              </a:rPr>
              <a:t>Resursa umană.</a:t>
            </a:r>
            <a:endParaRPr lang="ro-R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547813" y="692150"/>
            <a:ext cx="7310437" cy="649288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COMPONENTA</a:t>
            </a:r>
            <a:r>
              <a:rPr lang="en-US" dirty="0" smtClean="0"/>
              <a:t>   HARDWARE  A  SISTEMULUI 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19459" name="Content Placeholder 3" descr="http://www.hcltech.com/images/government/SAPF_arc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447800"/>
            <a:ext cx="6857999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mtClean="0"/>
              <a:t>INFORMATICĂ   ECONOMICĂ</a:t>
            </a: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428750" y="1628775"/>
            <a:ext cx="7232650" cy="4968875"/>
          </a:xfrm>
        </p:spPr>
        <p:txBody>
          <a:bodyPr/>
          <a:lstStyle/>
          <a:p>
            <a:endParaRPr lang="ro-RO" sz="2000" smtClean="0"/>
          </a:p>
          <a:p>
            <a:endParaRPr lang="ro-RO" sz="2000" smtClean="0"/>
          </a:p>
          <a:p>
            <a:r>
              <a:rPr lang="ro-RO" sz="2000" b="1" smtClean="0">
                <a:solidFill>
                  <a:srgbClr val="FF0000"/>
                </a:solidFill>
              </a:rPr>
              <a:t>Obiectivul general al disciplinei:</a:t>
            </a:r>
          </a:p>
          <a:p>
            <a:endParaRPr lang="ro-RO" sz="2000" b="1" smtClean="0">
              <a:solidFill>
                <a:srgbClr val="FF0000"/>
              </a:solidFill>
            </a:endParaRPr>
          </a:p>
          <a:p>
            <a:endParaRPr lang="ro-RO" sz="2000" b="1" smtClean="0">
              <a:solidFill>
                <a:srgbClr val="FF0000"/>
              </a:solidFill>
            </a:endParaRPr>
          </a:p>
          <a:p>
            <a:pPr algn="just"/>
            <a:r>
              <a:rPr lang="ro-RO" sz="2000" b="1" smtClean="0">
                <a:solidFill>
                  <a:srgbClr val="0000CC"/>
                </a:solidFill>
              </a:rPr>
              <a:t>Prezentarea problemelor teoretice şi practice privind </a:t>
            </a:r>
          </a:p>
          <a:p>
            <a:pPr algn="just"/>
            <a:r>
              <a:rPr lang="ro-RO" sz="2000" b="1" smtClean="0">
                <a:solidFill>
                  <a:srgbClr val="0000CC"/>
                </a:solidFill>
              </a:rPr>
              <a:t>tehnologia  informaţiilor  aplicată în comunicare</a:t>
            </a:r>
            <a:r>
              <a:rPr lang="en-US" sz="2000" b="1" smtClean="0">
                <a:solidFill>
                  <a:srgbClr val="0000CC"/>
                </a:solidFill>
              </a:rPr>
              <a:t> </a:t>
            </a:r>
            <a:r>
              <a:rPr lang="ro-RO" sz="2000" b="1" smtClean="0">
                <a:solidFill>
                  <a:srgbClr val="0000CC"/>
                </a:solidFill>
              </a:rPr>
              <a:t> şi</a:t>
            </a:r>
          </a:p>
          <a:p>
            <a:pPr algn="just"/>
            <a:r>
              <a:rPr lang="ro-RO" sz="2000" b="1" smtClean="0">
                <a:solidFill>
                  <a:srgbClr val="0000CC"/>
                </a:solidFill>
              </a:rPr>
              <a:t>managementul </a:t>
            </a:r>
            <a:r>
              <a:rPr lang="en-US" sz="2000" b="1" smtClean="0">
                <a:solidFill>
                  <a:srgbClr val="0000CC"/>
                </a:solidFill>
              </a:rPr>
              <a:t> </a:t>
            </a:r>
            <a:r>
              <a:rPr lang="ro-RO" sz="2000" b="1" smtClean="0">
                <a:solidFill>
                  <a:srgbClr val="0000CC"/>
                </a:solidFill>
              </a:rPr>
              <a:t>afacerilor  în  economie </a:t>
            </a:r>
          </a:p>
          <a:p>
            <a:pPr>
              <a:buFont typeface="Wingdings" pitchFamily="2" charset="2"/>
              <a:buChar char="Ø"/>
            </a:pPr>
            <a:endParaRPr lang="ro-RO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6200" y="1524000"/>
            <a:ext cx="2743200" cy="457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he-IL" sz="2400">
                <a:solidFill>
                  <a:schemeClr val="bg1"/>
                </a:solidFill>
              </a:rPr>
              <a:t>Logistics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" y="5143500"/>
            <a:ext cx="2743200" cy="457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he-IL" sz="2400">
                <a:solidFill>
                  <a:schemeClr val="bg1"/>
                </a:solidFill>
              </a:rPr>
              <a:t>Human Resources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324600" y="5214938"/>
            <a:ext cx="2760663" cy="457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he-IL" sz="2400">
                <a:solidFill>
                  <a:schemeClr val="bg1"/>
                </a:solidFill>
              </a:rPr>
              <a:t>Industry Solutions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324600" y="1524000"/>
            <a:ext cx="2743200" cy="4572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he-IL" sz="2400">
                <a:solidFill>
                  <a:schemeClr val="bg1"/>
                </a:solidFill>
              </a:rPr>
              <a:t>Accounting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1238" y="1544638"/>
            <a:ext cx="4670425" cy="4398962"/>
            <a:chOff x="1437" y="867"/>
            <a:chExt cx="2942" cy="2771"/>
          </a:xfrm>
        </p:grpSpPr>
        <p:sp>
          <p:nvSpPr>
            <p:cNvPr id="20499" name="Freeform 7"/>
            <p:cNvSpPr>
              <a:spLocks/>
            </p:cNvSpPr>
            <p:nvPr/>
          </p:nvSpPr>
          <p:spPr bwMode="auto">
            <a:xfrm>
              <a:off x="2909" y="867"/>
              <a:ext cx="1470" cy="2771"/>
            </a:xfrm>
            <a:custGeom>
              <a:avLst/>
              <a:gdLst>
                <a:gd name="T0" fmla="*/ 987 w 1470"/>
                <a:gd name="T1" fmla="*/ 399 h 2771"/>
                <a:gd name="T2" fmla="*/ 738 w 1470"/>
                <a:gd name="T3" fmla="*/ 536 h 2771"/>
                <a:gd name="T4" fmla="*/ 987 w 1470"/>
                <a:gd name="T5" fmla="*/ 399 h 2771"/>
                <a:gd name="T6" fmla="*/ 1233 w 1470"/>
                <a:gd name="T7" fmla="*/ 539 h 2771"/>
                <a:gd name="T8" fmla="*/ 987 w 1470"/>
                <a:gd name="T9" fmla="*/ 929 h 2771"/>
                <a:gd name="T10" fmla="*/ 1231 w 1470"/>
                <a:gd name="T11" fmla="*/ 540 h 2771"/>
                <a:gd name="T12" fmla="*/ 1417 w 1470"/>
                <a:gd name="T13" fmla="*/ 864 h 2771"/>
                <a:gd name="T14" fmla="*/ 1470 w 1470"/>
                <a:gd name="T15" fmla="*/ 929 h 2771"/>
                <a:gd name="T16" fmla="*/ 1234 w 1470"/>
                <a:gd name="T17" fmla="*/ 1066 h 2771"/>
                <a:gd name="T18" fmla="*/ 1234 w 1470"/>
                <a:gd name="T19" fmla="*/ 1066 h 2771"/>
                <a:gd name="T20" fmla="*/ 1470 w 1470"/>
                <a:gd name="T21" fmla="*/ 1326 h 2771"/>
                <a:gd name="T22" fmla="*/ 738 w 1470"/>
                <a:gd name="T23" fmla="*/ 2123 h 2771"/>
                <a:gd name="T24" fmla="*/ 987 w 1470"/>
                <a:gd name="T25" fmla="*/ 1979 h 2771"/>
                <a:gd name="T26" fmla="*/ 1234 w 1470"/>
                <a:gd name="T27" fmla="*/ 2123 h 2771"/>
                <a:gd name="T28" fmla="*/ 1234 w 1470"/>
                <a:gd name="T29" fmla="*/ 2123 h 2771"/>
                <a:gd name="T30" fmla="*/ 738 w 1470"/>
                <a:gd name="T31" fmla="*/ 2123 h 2771"/>
                <a:gd name="T32" fmla="*/ 738 w 1470"/>
                <a:gd name="T33" fmla="*/ 2123 h 2771"/>
                <a:gd name="T34" fmla="*/ 249 w 1470"/>
                <a:gd name="T35" fmla="*/ 2112 h 2771"/>
                <a:gd name="T36" fmla="*/ 249 w 1470"/>
                <a:gd name="T37" fmla="*/ 2120 h 2771"/>
                <a:gd name="T38" fmla="*/ 67 w 1470"/>
                <a:gd name="T39" fmla="*/ 2454 h 2771"/>
                <a:gd name="T40" fmla="*/ 432 w 1470"/>
                <a:gd name="T41" fmla="*/ 2455 h 2771"/>
                <a:gd name="T42" fmla="*/ 558 w 1470"/>
                <a:gd name="T43" fmla="*/ 2455 h 2771"/>
                <a:gd name="T44" fmla="*/ 926 w 1470"/>
                <a:gd name="T45" fmla="*/ 2455 h 2771"/>
                <a:gd name="T46" fmla="*/ 987 w 1470"/>
                <a:gd name="T47" fmla="*/ 2514 h 2771"/>
                <a:gd name="T48" fmla="*/ 738 w 1470"/>
                <a:gd name="T49" fmla="*/ 2649 h 2771"/>
                <a:gd name="T50" fmla="*/ 494 w 1470"/>
                <a:gd name="T51" fmla="*/ 2514 h 2771"/>
                <a:gd name="T52" fmla="*/ 252 w 1470"/>
                <a:gd name="T53" fmla="*/ 2649 h 2771"/>
                <a:gd name="T54" fmla="*/ 0 w 1470"/>
                <a:gd name="T55" fmla="*/ 2514 h 2771"/>
                <a:gd name="T56" fmla="*/ 252 w 1470"/>
                <a:gd name="T57" fmla="*/ 2649 h 2771"/>
                <a:gd name="T58" fmla="*/ 494 w 1470"/>
                <a:gd name="T59" fmla="*/ 2514 h 2771"/>
                <a:gd name="T60" fmla="*/ 738 w 1470"/>
                <a:gd name="T61" fmla="*/ 2649 h 2771"/>
                <a:gd name="T62" fmla="*/ 1470 w 1470"/>
                <a:gd name="T63" fmla="*/ 1979 h 2771"/>
                <a:gd name="T64" fmla="*/ 1421 w 1470"/>
                <a:gd name="T65" fmla="*/ 1921 h 2771"/>
                <a:gd name="T66" fmla="*/ 987 w 1470"/>
                <a:gd name="T67" fmla="*/ 1855 h 2771"/>
                <a:gd name="T68" fmla="*/ 987 w 1470"/>
                <a:gd name="T69" fmla="*/ 1855 h 2771"/>
                <a:gd name="T70" fmla="*/ 1234 w 1470"/>
                <a:gd name="T71" fmla="*/ 1725 h 2771"/>
                <a:gd name="T72" fmla="*/ 1470 w 1470"/>
                <a:gd name="T73" fmla="*/ 1848 h 2771"/>
                <a:gd name="T74" fmla="*/ 1234 w 1470"/>
                <a:gd name="T75" fmla="*/ 1725 h 2771"/>
                <a:gd name="T76" fmla="*/ 1293 w 1470"/>
                <a:gd name="T77" fmla="*/ 1653 h 2771"/>
                <a:gd name="T78" fmla="*/ 1470 w 1470"/>
                <a:gd name="T79" fmla="*/ 1326 h 2771"/>
                <a:gd name="T80" fmla="*/ 1234 w 1470"/>
                <a:gd name="T81" fmla="*/ 1195 h 2771"/>
                <a:gd name="T82" fmla="*/ 987 w 1470"/>
                <a:gd name="T83" fmla="*/ 1326 h 2771"/>
                <a:gd name="T84" fmla="*/ 1470 w 1470"/>
                <a:gd name="T85" fmla="*/ 798 h 2771"/>
                <a:gd name="T86" fmla="*/ 738 w 1470"/>
                <a:gd name="T87" fmla="*/ 137 h 2771"/>
                <a:gd name="T88" fmla="*/ 499 w 1470"/>
                <a:gd name="T89" fmla="*/ 268 h 2771"/>
                <a:gd name="T90" fmla="*/ 252 w 1470"/>
                <a:gd name="T91" fmla="*/ 137 h 2771"/>
                <a:gd name="T92" fmla="*/ 0 w 1470"/>
                <a:gd name="T93" fmla="*/ 268 h 2771"/>
                <a:gd name="T94" fmla="*/ 252 w 1470"/>
                <a:gd name="T95" fmla="*/ 661 h 2771"/>
                <a:gd name="T96" fmla="*/ 0 w 1470"/>
                <a:gd name="T97" fmla="*/ 268 h 2771"/>
                <a:gd name="T98" fmla="*/ 252 w 1470"/>
                <a:gd name="T99" fmla="*/ 137 h 2771"/>
                <a:gd name="T100" fmla="*/ 499 w 1470"/>
                <a:gd name="T101" fmla="*/ 268 h 2771"/>
                <a:gd name="T102" fmla="*/ 738 w 1470"/>
                <a:gd name="T103" fmla="*/ 137 h 2771"/>
                <a:gd name="T104" fmla="*/ 987 w 1470"/>
                <a:gd name="T105" fmla="*/ 268 h 277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70"/>
                <a:gd name="T160" fmla="*/ 0 h 2771"/>
                <a:gd name="T161" fmla="*/ 1470 w 1470"/>
                <a:gd name="T162" fmla="*/ 2771 h 277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70" h="2771">
                  <a:moveTo>
                    <a:pt x="987" y="268"/>
                  </a:moveTo>
                  <a:lnTo>
                    <a:pt x="987" y="399"/>
                  </a:lnTo>
                  <a:lnTo>
                    <a:pt x="987" y="268"/>
                  </a:lnTo>
                  <a:lnTo>
                    <a:pt x="738" y="536"/>
                  </a:lnTo>
                  <a:lnTo>
                    <a:pt x="738" y="661"/>
                  </a:lnTo>
                  <a:lnTo>
                    <a:pt x="987" y="399"/>
                  </a:lnTo>
                  <a:lnTo>
                    <a:pt x="1173" y="601"/>
                  </a:lnTo>
                  <a:lnTo>
                    <a:pt x="1233" y="539"/>
                  </a:lnTo>
                  <a:lnTo>
                    <a:pt x="987" y="798"/>
                  </a:lnTo>
                  <a:lnTo>
                    <a:pt x="987" y="929"/>
                  </a:lnTo>
                  <a:lnTo>
                    <a:pt x="1234" y="661"/>
                  </a:lnTo>
                  <a:lnTo>
                    <a:pt x="1231" y="540"/>
                  </a:lnTo>
                  <a:lnTo>
                    <a:pt x="1234" y="661"/>
                  </a:lnTo>
                  <a:lnTo>
                    <a:pt x="1417" y="864"/>
                  </a:lnTo>
                  <a:lnTo>
                    <a:pt x="1470" y="798"/>
                  </a:lnTo>
                  <a:lnTo>
                    <a:pt x="1470" y="929"/>
                  </a:lnTo>
                  <a:lnTo>
                    <a:pt x="1293" y="1129"/>
                  </a:lnTo>
                  <a:lnTo>
                    <a:pt x="1234" y="1066"/>
                  </a:lnTo>
                  <a:lnTo>
                    <a:pt x="1234" y="1195"/>
                  </a:lnTo>
                  <a:lnTo>
                    <a:pt x="1234" y="1066"/>
                  </a:lnTo>
                  <a:lnTo>
                    <a:pt x="1293" y="1129"/>
                  </a:lnTo>
                  <a:lnTo>
                    <a:pt x="1470" y="1326"/>
                  </a:lnTo>
                  <a:lnTo>
                    <a:pt x="1421" y="1385"/>
                  </a:lnTo>
                  <a:lnTo>
                    <a:pt x="738" y="2123"/>
                  </a:lnTo>
                  <a:lnTo>
                    <a:pt x="806" y="2187"/>
                  </a:lnTo>
                  <a:lnTo>
                    <a:pt x="987" y="1979"/>
                  </a:lnTo>
                  <a:lnTo>
                    <a:pt x="1173" y="2187"/>
                  </a:lnTo>
                  <a:lnTo>
                    <a:pt x="1234" y="2123"/>
                  </a:lnTo>
                  <a:lnTo>
                    <a:pt x="1234" y="2258"/>
                  </a:lnTo>
                  <a:lnTo>
                    <a:pt x="1234" y="2123"/>
                  </a:lnTo>
                  <a:lnTo>
                    <a:pt x="987" y="2384"/>
                  </a:lnTo>
                  <a:lnTo>
                    <a:pt x="738" y="2123"/>
                  </a:lnTo>
                  <a:lnTo>
                    <a:pt x="738" y="2258"/>
                  </a:lnTo>
                  <a:lnTo>
                    <a:pt x="738" y="2123"/>
                  </a:lnTo>
                  <a:lnTo>
                    <a:pt x="494" y="2384"/>
                  </a:lnTo>
                  <a:lnTo>
                    <a:pt x="249" y="2112"/>
                  </a:lnTo>
                  <a:lnTo>
                    <a:pt x="249" y="2247"/>
                  </a:lnTo>
                  <a:lnTo>
                    <a:pt x="249" y="2120"/>
                  </a:lnTo>
                  <a:lnTo>
                    <a:pt x="0" y="2384"/>
                  </a:lnTo>
                  <a:lnTo>
                    <a:pt x="67" y="2454"/>
                  </a:lnTo>
                  <a:lnTo>
                    <a:pt x="252" y="2246"/>
                  </a:lnTo>
                  <a:lnTo>
                    <a:pt x="432" y="2455"/>
                  </a:lnTo>
                  <a:lnTo>
                    <a:pt x="494" y="2384"/>
                  </a:lnTo>
                  <a:lnTo>
                    <a:pt x="558" y="2455"/>
                  </a:lnTo>
                  <a:lnTo>
                    <a:pt x="738" y="2258"/>
                  </a:lnTo>
                  <a:lnTo>
                    <a:pt x="926" y="2455"/>
                  </a:lnTo>
                  <a:lnTo>
                    <a:pt x="987" y="2384"/>
                  </a:lnTo>
                  <a:lnTo>
                    <a:pt x="987" y="2514"/>
                  </a:lnTo>
                  <a:lnTo>
                    <a:pt x="987" y="2384"/>
                  </a:lnTo>
                  <a:lnTo>
                    <a:pt x="738" y="2649"/>
                  </a:lnTo>
                  <a:lnTo>
                    <a:pt x="494" y="2384"/>
                  </a:lnTo>
                  <a:lnTo>
                    <a:pt x="494" y="2514"/>
                  </a:lnTo>
                  <a:lnTo>
                    <a:pt x="494" y="2384"/>
                  </a:lnTo>
                  <a:lnTo>
                    <a:pt x="252" y="2649"/>
                  </a:lnTo>
                  <a:lnTo>
                    <a:pt x="0" y="2384"/>
                  </a:lnTo>
                  <a:lnTo>
                    <a:pt x="0" y="2514"/>
                  </a:lnTo>
                  <a:lnTo>
                    <a:pt x="252" y="2771"/>
                  </a:lnTo>
                  <a:lnTo>
                    <a:pt x="252" y="2649"/>
                  </a:lnTo>
                  <a:lnTo>
                    <a:pt x="252" y="2771"/>
                  </a:lnTo>
                  <a:lnTo>
                    <a:pt x="494" y="2514"/>
                  </a:lnTo>
                  <a:lnTo>
                    <a:pt x="738" y="2771"/>
                  </a:lnTo>
                  <a:lnTo>
                    <a:pt x="738" y="2649"/>
                  </a:lnTo>
                  <a:lnTo>
                    <a:pt x="738" y="2771"/>
                  </a:lnTo>
                  <a:lnTo>
                    <a:pt x="1470" y="1979"/>
                  </a:lnTo>
                  <a:lnTo>
                    <a:pt x="1470" y="1848"/>
                  </a:lnTo>
                  <a:lnTo>
                    <a:pt x="1421" y="1921"/>
                  </a:lnTo>
                  <a:lnTo>
                    <a:pt x="1234" y="2123"/>
                  </a:lnTo>
                  <a:lnTo>
                    <a:pt x="987" y="1855"/>
                  </a:lnTo>
                  <a:lnTo>
                    <a:pt x="987" y="1979"/>
                  </a:lnTo>
                  <a:lnTo>
                    <a:pt x="987" y="1855"/>
                  </a:lnTo>
                  <a:lnTo>
                    <a:pt x="1048" y="1921"/>
                  </a:lnTo>
                  <a:lnTo>
                    <a:pt x="1234" y="1725"/>
                  </a:lnTo>
                  <a:lnTo>
                    <a:pt x="1421" y="1921"/>
                  </a:lnTo>
                  <a:lnTo>
                    <a:pt x="1470" y="1848"/>
                  </a:lnTo>
                  <a:lnTo>
                    <a:pt x="1234" y="1593"/>
                  </a:lnTo>
                  <a:lnTo>
                    <a:pt x="1234" y="1725"/>
                  </a:lnTo>
                  <a:lnTo>
                    <a:pt x="1234" y="1593"/>
                  </a:lnTo>
                  <a:lnTo>
                    <a:pt x="1293" y="1653"/>
                  </a:lnTo>
                  <a:lnTo>
                    <a:pt x="1470" y="1457"/>
                  </a:lnTo>
                  <a:lnTo>
                    <a:pt x="1470" y="1326"/>
                  </a:lnTo>
                  <a:lnTo>
                    <a:pt x="1421" y="1385"/>
                  </a:lnTo>
                  <a:lnTo>
                    <a:pt x="1234" y="1195"/>
                  </a:lnTo>
                  <a:lnTo>
                    <a:pt x="987" y="1457"/>
                  </a:lnTo>
                  <a:lnTo>
                    <a:pt x="987" y="1326"/>
                  </a:lnTo>
                  <a:lnTo>
                    <a:pt x="1416" y="864"/>
                  </a:lnTo>
                  <a:lnTo>
                    <a:pt x="1470" y="798"/>
                  </a:lnTo>
                  <a:lnTo>
                    <a:pt x="738" y="0"/>
                  </a:lnTo>
                  <a:lnTo>
                    <a:pt x="738" y="137"/>
                  </a:lnTo>
                  <a:lnTo>
                    <a:pt x="738" y="0"/>
                  </a:lnTo>
                  <a:lnTo>
                    <a:pt x="499" y="268"/>
                  </a:lnTo>
                  <a:lnTo>
                    <a:pt x="252" y="0"/>
                  </a:lnTo>
                  <a:lnTo>
                    <a:pt x="252" y="137"/>
                  </a:lnTo>
                  <a:lnTo>
                    <a:pt x="252" y="0"/>
                  </a:lnTo>
                  <a:lnTo>
                    <a:pt x="0" y="268"/>
                  </a:lnTo>
                  <a:lnTo>
                    <a:pt x="0" y="399"/>
                  </a:lnTo>
                  <a:lnTo>
                    <a:pt x="252" y="661"/>
                  </a:lnTo>
                  <a:lnTo>
                    <a:pt x="252" y="536"/>
                  </a:lnTo>
                  <a:lnTo>
                    <a:pt x="0" y="268"/>
                  </a:lnTo>
                  <a:lnTo>
                    <a:pt x="63" y="336"/>
                  </a:lnTo>
                  <a:lnTo>
                    <a:pt x="252" y="137"/>
                  </a:lnTo>
                  <a:lnTo>
                    <a:pt x="499" y="399"/>
                  </a:lnTo>
                  <a:lnTo>
                    <a:pt x="499" y="268"/>
                  </a:lnTo>
                  <a:lnTo>
                    <a:pt x="499" y="399"/>
                  </a:lnTo>
                  <a:lnTo>
                    <a:pt x="738" y="137"/>
                  </a:lnTo>
                  <a:lnTo>
                    <a:pt x="926" y="333"/>
                  </a:lnTo>
                  <a:lnTo>
                    <a:pt x="987" y="268"/>
                  </a:lnTo>
                </a:path>
              </a:pathLst>
            </a:custGeom>
            <a:noFill/>
            <a:ln w="12700" cap="rnd" cmpd="sng">
              <a:solidFill>
                <a:srgbClr val="B3B3B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00" name="Freeform 8"/>
            <p:cNvSpPr>
              <a:spLocks/>
            </p:cNvSpPr>
            <p:nvPr/>
          </p:nvSpPr>
          <p:spPr bwMode="auto">
            <a:xfrm>
              <a:off x="1437" y="867"/>
              <a:ext cx="1472" cy="2771"/>
            </a:xfrm>
            <a:custGeom>
              <a:avLst/>
              <a:gdLst>
                <a:gd name="T0" fmla="*/ 496 w 1472"/>
                <a:gd name="T1" fmla="*/ 399 h 2771"/>
                <a:gd name="T2" fmla="*/ 735 w 1472"/>
                <a:gd name="T3" fmla="*/ 536 h 2771"/>
                <a:gd name="T4" fmla="*/ 496 w 1472"/>
                <a:gd name="T5" fmla="*/ 399 h 2771"/>
                <a:gd name="T6" fmla="*/ 247 w 1472"/>
                <a:gd name="T7" fmla="*/ 536 h 2771"/>
                <a:gd name="T8" fmla="*/ 496 w 1472"/>
                <a:gd name="T9" fmla="*/ 929 h 2771"/>
                <a:gd name="T10" fmla="*/ 247 w 1472"/>
                <a:gd name="T11" fmla="*/ 536 h 2771"/>
                <a:gd name="T12" fmla="*/ 61 w 1472"/>
                <a:gd name="T13" fmla="*/ 869 h 2771"/>
                <a:gd name="T14" fmla="*/ 0 w 1472"/>
                <a:gd name="T15" fmla="*/ 929 h 2771"/>
                <a:gd name="T16" fmla="*/ 247 w 1472"/>
                <a:gd name="T17" fmla="*/ 1066 h 2771"/>
                <a:gd name="T18" fmla="*/ 247 w 1472"/>
                <a:gd name="T19" fmla="*/ 1066 h 2771"/>
                <a:gd name="T20" fmla="*/ 0 w 1472"/>
                <a:gd name="T21" fmla="*/ 1326 h 2771"/>
                <a:gd name="T22" fmla="*/ 735 w 1472"/>
                <a:gd name="T23" fmla="*/ 2123 h 2771"/>
                <a:gd name="T24" fmla="*/ 496 w 1472"/>
                <a:gd name="T25" fmla="*/ 1979 h 2771"/>
                <a:gd name="T26" fmla="*/ 247 w 1472"/>
                <a:gd name="T27" fmla="*/ 2123 h 2771"/>
                <a:gd name="T28" fmla="*/ 247 w 1472"/>
                <a:gd name="T29" fmla="*/ 2123 h 2771"/>
                <a:gd name="T30" fmla="*/ 735 w 1472"/>
                <a:gd name="T31" fmla="*/ 2123 h 2771"/>
                <a:gd name="T32" fmla="*/ 735 w 1472"/>
                <a:gd name="T33" fmla="*/ 2123 h 2771"/>
                <a:gd name="T34" fmla="*/ 1225 w 1472"/>
                <a:gd name="T35" fmla="*/ 2116 h 2771"/>
                <a:gd name="T36" fmla="*/ 1225 w 1472"/>
                <a:gd name="T37" fmla="*/ 2116 h 2771"/>
                <a:gd name="T38" fmla="*/ 1410 w 1472"/>
                <a:gd name="T39" fmla="*/ 2454 h 2771"/>
                <a:gd name="T40" fmla="*/ 1049 w 1472"/>
                <a:gd name="T41" fmla="*/ 2454 h 2771"/>
                <a:gd name="T42" fmla="*/ 918 w 1472"/>
                <a:gd name="T43" fmla="*/ 2454 h 2771"/>
                <a:gd name="T44" fmla="*/ 555 w 1472"/>
                <a:gd name="T45" fmla="*/ 2451 h 2771"/>
                <a:gd name="T46" fmla="*/ 496 w 1472"/>
                <a:gd name="T47" fmla="*/ 2514 h 2771"/>
                <a:gd name="T48" fmla="*/ 735 w 1472"/>
                <a:gd name="T49" fmla="*/ 2649 h 2771"/>
                <a:gd name="T50" fmla="*/ 982 w 1472"/>
                <a:gd name="T51" fmla="*/ 2514 h 2771"/>
                <a:gd name="T52" fmla="*/ 1225 w 1472"/>
                <a:gd name="T53" fmla="*/ 2649 h 2771"/>
                <a:gd name="T54" fmla="*/ 1472 w 1472"/>
                <a:gd name="T55" fmla="*/ 2514 h 2771"/>
                <a:gd name="T56" fmla="*/ 1225 w 1472"/>
                <a:gd name="T57" fmla="*/ 2649 h 2771"/>
                <a:gd name="T58" fmla="*/ 982 w 1472"/>
                <a:gd name="T59" fmla="*/ 2514 h 2771"/>
                <a:gd name="T60" fmla="*/ 735 w 1472"/>
                <a:gd name="T61" fmla="*/ 2649 h 2771"/>
                <a:gd name="T62" fmla="*/ 0 w 1472"/>
                <a:gd name="T63" fmla="*/ 1979 h 2771"/>
                <a:gd name="T64" fmla="*/ 61 w 1472"/>
                <a:gd name="T65" fmla="*/ 1921 h 2771"/>
                <a:gd name="T66" fmla="*/ 496 w 1472"/>
                <a:gd name="T67" fmla="*/ 1855 h 2771"/>
                <a:gd name="T68" fmla="*/ 496 w 1472"/>
                <a:gd name="T69" fmla="*/ 1855 h 2771"/>
                <a:gd name="T70" fmla="*/ 247 w 1472"/>
                <a:gd name="T71" fmla="*/ 1725 h 2771"/>
                <a:gd name="T72" fmla="*/ 0 w 1472"/>
                <a:gd name="T73" fmla="*/ 1848 h 2771"/>
                <a:gd name="T74" fmla="*/ 247 w 1472"/>
                <a:gd name="T75" fmla="*/ 1725 h 2771"/>
                <a:gd name="T76" fmla="*/ 183 w 1472"/>
                <a:gd name="T77" fmla="*/ 1659 h 2771"/>
                <a:gd name="T78" fmla="*/ 0 w 1472"/>
                <a:gd name="T79" fmla="*/ 1326 h 2771"/>
                <a:gd name="T80" fmla="*/ 247 w 1472"/>
                <a:gd name="T81" fmla="*/ 1195 h 2771"/>
                <a:gd name="T82" fmla="*/ 496 w 1472"/>
                <a:gd name="T83" fmla="*/ 1326 h 2771"/>
                <a:gd name="T84" fmla="*/ 0 w 1472"/>
                <a:gd name="T85" fmla="*/ 798 h 2771"/>
                <a:gd name="T86" fmla="*/ 735 w 1472"/>
                <a:gd name="T87" fmla="*/ 137 h 2771"/>
                <a:gd name="T88" fmla="*/ 976 w 1472"/>
                <a:gd name="T89" fmla="*/ 268 h 2771"/>
                <a:gd name="T90" fmla="*/ 1225 w 1472"/>
                <a:gd name="T91" fmla="*/ 137 h 2771"/>
                <a:gd name="T92" fmla="*/ 1472 w 1472"/>
                <a:gd name="T93" fmla="*/ 268 h 2771"/>
                <a:gd name="T94" fmla="*/ 1225 w 1472"/>
                <a:gd name="T95" fmla="*/ 661 h 2771"/>
                <a:gd name="T96" fmla="*/ 1472 w 1472"/>
                <a:gd name="T97" fmla="*/ 268 h 2771"/>
                <a:gd name="T98" fmla="*/ 1225 w 1472"/>
                <a:gd name="T99" fmla="*/ 137 h 2771"/>
                <a:gd name="T100" fmla="*/ 976 w 1472"/>
                <a:gd name="T101" fmla="*/ 268 h 2771"/>
                <a:gd name="T102" fmla="*/ 735 w 1472"/>
                <a:gd name="T103" fmla="*/ 137 h 2771"/>
                <a:gd name="T104" fmla="*/ 496 w 1472"/>
                <a:gd name="T105" fmla="*/ 268 h 277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72"/>
                <a:gd name="T160" fmla="*/ 0 h 2771"/>
                <a:gd name="T161" fmla="*/ 1472 w 1472"/>
                <a:gd name="T162" fmla="*/ 2771 h 277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72" h="2771">
                  <a:moveTo>
                    <a:pt x="496" y="268"/>
                  </a:moveTo>
                  <a:lnTo>
                    <a:pt x="496" y="399"/>
                  </a:lnTo>
                  <a:lnTo>
                    <a:pt x="496" y="268"/>
                  </a:lnTo>
                  <a:lnTo>
                    <a:pt x="735" y="536"/>
                  </a:lnTo>
                  <a:lnTo>
                    <a:pt x="735" y="661"/>
                  </a:lnTo>
                  <a:lnTo>
                    <a:pt x="496" y="399"/>
                  </a:lnTo>
                  <a:lnTo>
                    <a:pt x="309" y="600"/>
                  </a:lnTo>
                  <a:lnTo>
                    <a:pt x="247" y="536"/>
                  </a:lnTo>
                  <a:lnTo>
                    <a:pt x="496" y="798"/>
                  </a:lnTo>
                  <a:lnTo>
                    <a:pt x="496" y="929"/>
                  </a:lnTo>
                  <a:lnTo>
                    <a:pt x="247" y="661"/>
                  </a:lnTo>
                  <a:lnTo>
                    <a:pt x="247" y="536"/>
                  </a:lnTo>
                  <a:lnTo>
                    <a:pt x="247" y="661"/>
                  </a:lnTo>
                  <a:lnTo>
                    <a:pt x="61" y="869"/>
                  </a:lnTo>
                  <a:lnTo>
                    <a:pt x="0" y="798"/>
                  </a:lnTo>
                  <a:lnTo>
                    <a:pt x="0" y="929"/>
                  </a:lnTo>
                  <a:lnTo>
                    <a:pt x="180" y="1129"/>
                  </a:lnTo>
                  <a:lnTo>
                    <a:pt x="247" y="1066"/>
                  </a:lnTo>
                  <a:lnTo>
                    <a:pt x="247" y="1195"/>
                  </a:lnTo>
                  <a:lnTo>
                    <a:pt x="247" y="1066"/>
                  </a:lnTo>
                  <a:lnTo>
                    <a:pt x="180" y="1129"/>
                  </a:lnTo>
                  <a:lnTo>
                    <a:pt x="0" y="1326"/>
                  </a:lnTo>
                  <a:lnTo>
                    <a:pt x="61" y="1385"/>
                  </a:lnTo>
                  <a:lnTo>
                    <a:pt x="735" y="2123"/>
                  </a:lnTo>
                  <a:lnTo>
                    <a:pt x="676" y="2187"/>
                  </a:lnTo>
                  <a:lnTo>
                    <a:pt x="496" y="1979"/>
                  </a:lnTo>
                  <a:lnTo>
                    <a:pt x="308" y="2187"/>
                  </a:lnTo>
                  <a:lnTo>
                    <a:pt x="247" y="2123"/>
                  </a:lnTo>
                  <a:lnTo>
                    <a:pt x="247" y="2258"/>
                  </a:lnTo>
                  <a:lnTo>
                    <a:pt x="247" y="2123"/>
                  </a:lnTo>
                  <a:lnTo>
                    <a:pt x="496" y="2384"/>
                  </a:lnTo>
                  <a:lnTo>
                    <a:pt x="735" y="2123"/>
                  </a:lnTo>
                  <a:lnTo>
                    <a:pt x="735" y="2258"/>
                  </a:lnTo>
                  <a:lnTo>
                    <a:pt x="735" y="2123"/>
                  </a:lnTo>
                  <a:lnTo>
                    <a:pt x="982" y="2384"/>
                  </a:lnTo>
                  <a:lnTo>
                    <a:pt x="1225" y="2116"/>
                  </a:lnTo>
                  <a:lnTo>
                    <a:pt x="1225" y="2246"/>
                  </a:lnTo>
                  <a:lnTo>
                    <a:pt x="1225" y="2116"/>
                  </a:lnTo>
                  <a:lnTo>
                    <a:pt x="1472" y="2384"/>
                  </a:lnTo>
                  <a:lnTo>
                    <a:pt x="1410" y="2454"/>
                  </a:lnTo>
                  <a:lnTo>
                    <a:pt x="1225" y="2246"/>
                  </a:lnTo>
                  <a:lnTo>
                    <a:pt x="1049" y="2454"/>
                  </a:lnTo>
                  <a:lnTo>
                    <a:pt x="982" y="2384"/>
                  </a:lnTo>
                  <a:lnTo>
                    <a:pt x="918" y="2454"/>
                  </a:lnTo>
                  <a:lnTo>
                    <a:pt x="735" y="2258"/>
                  </a:lnTo>
                  <a:lnTo>
                    <a:pt x="555" y="2451"/>
                  </a:lnTo>
                  <a:lnTo>
                    <a:pt x="496" y="2384"/>
                  </a:lnTo>
                  <a:lnTo>
                    <a:pt x="496" y="2514"/>
                  </a:lnTo>
                  <a:lnTo>
                    <a:pt x="496" y="2384"/>
                  </a:lnTo>
                  <a:lnTo>
                    <a:pt x="735" y="2649"/>
                  </a:lnTo>
                  <a:lnTo>
                    <a:pt x="982" y="2384"/>
                  </a:lnTo>
                  <a:lnTo>
                    <a:pt x="982" y="2514"/>
                  </a:lnTo>
                  <a:lnTo>
                    <a:pt x="982" y="2384"/>
                  </a:lnTo>
                  <a:lnTo>
                    <a:pt x="1225" y="2649"/>
                  </a:lnTo>
                  <a:lnTo>
                    <a:pt x="1472" y="2384"/>
                  </a:lnTo>
                  <a:lnTo>
                    <a:pt x="1472" y="2514"/>
                  </a:lnTo>
                  <a:lnTo>
                    <a:pt x="1225" y="2771"/>
                  </a:lnTo>
                  <a:lnTo>
                    <a:pt x="1225" y="2649"/>
                  </a:lnTo>
                  <a:lnTo>
                    <a:pt x="1225" y="2771"/>
                  </a:lnTo>
                  <a:lnTo>
                    <a:pt x="982" y="2514"/>
                  </a:lnTo>
                  <a:lnTo>
                    <a:pt x="735" y="2771"/>
                  </a:lnTo>
                  <a:lnTo>
                    <a:pt x="735" y="2649"/>
                  </a:lnTo>
                  <a:lnTo>
                    <a:pt x="735" y="2771"/>
                  </a:lnTo>
                  <a:lnTo>
                    <a:pt x="0" y="1979"/>
                  </a:lnTo>
                  <a:lnTo>
                    <a:pt x="0" y="1848"/>
                  </a:lnTo>
                  <a:lnTo>
                    <a:pt x="61" y="1921"/>
                  </a:lnTo>
                  <a:lnTo>
                    <a:pt x="247" y="2123"/>
                  </a:lnTo>
                  <a:lnTo>
                    <a:pt x="496" y="1855"/>
                  </a:lnTo>
                  <a:lnTo>
                    <a:pt x="496" y="1979"/>
                  </a:lnTo>
                  <a:lnTo>
                    <a:pt x="496" y="1855"/>
                  </a:lnTo>
                  <a:lnTo>
                    <a:pt x="434" y="1925"/>
                  </a:lnTo>
                  <a:lnTo>
                    <a:pt x="247" y="1725"/>
                  </a:lnTo>
                  <a:lnTo>
                    <a:pt x="61" y="1921"/>
                  </a:lnTo>
                  <a:lnTo>
                    <a:pt x="0" y="1848"/>
                  </a:lnTo>
                  <a:lnTo>
                    <a:pt x="247" y="1593"/>
                  </a:lnTo>
                  <a:lnTo>
                    <a:pt x="247" y="1725"/>
                  </a:lnTo>
                  <a:lnTo>
                    <a:pt x="247" y="1593"/>
                  </a:lnTo>
                  <a:lnTo>
                    <a:pt x="183" y="1659"/>
                  </a:lnTo>
                  <a:lnTo>
                    <a:pt x="0" y="1457"/>
                  </a:lnTo>
                  <a:lnTo>
                    <a:pt x="0" y="1326"/>
                  </a:lnTo>
                  <a:lnTo>
                    <a:pt x="61" y="1385"/>
                  </a:lnTo>
                  <a:lnTo>
                    <a:pt x="247" y="1195"/>
                  </a:lnTo>
                  <a:lnTo>
                    <a:pt x="496" y="1457"/>
                  </a:lnTo>
                  <a:lnTo>
                    <a:pt x="496" y="1326"/>
                  </a:lnTo>
                  <a:lnTo>
                    <a:pt x="61" y="869"/>
                  </a:lnTo>
                  <a:lnTo>
                    <a:pt x="0" y="798"/>
                  </a:lnTo>
                  <a:lnTo>
                    <a:pt x="735" y="0"/>
                  </a:lnTo>
                  <a:lnTo>
                    <a:pt x="735" y="137"/>
                  </a:lnTo>
                  <a:lnTo>
                    <a:pt x="735" y="0"/>
                  </a:lnTo>
                  <a:lnTo>
                    <a:pt x="976" y="268"/>
                  </a:lnTo>
                  <a:lnTo>
                    <a:pt x="1225" y="0"/>
                  </a:lnTo>
                  <a:lnTo>
                    <a:pt x="1225" y="137"/>
                  </a:lnTo>
                  <a:lnTo>
                    <a:pt x="1225" y="0"/>
                  </a:lnTo>
                  <a:lnTo>
                    <a:pt x="1472" y="268"/>
                  </a:lnTo>
                  <a:lnTo>
                    <a:pt x="1472" y="399"/>
                  </a:lnTo>
                  <a:lnTo>
                    <a:pt x="1225" y="661"/>
                  </a:lnTo>
                  <a:lnTo>
                    <a:pt x="1218" y="533"/>
                  </a:lnTo>
                  <a:lnTo>
                    <a:pt x="1472" y="268"/>
                  </a:lnTo>
                  <a:lnTo>
                    <a:pt x="1411" y="333"/>
                  </a:lnTo>
                  <a:lnTo>
                    <a:pt x="1225" y="137"/>
                  </a:lnTo>
                  <a:lnTo>
                    <a:pt x="976" y="399"/>
                  </a:lnTo>
                  <a:lnTo>
                    <a:pt x="976" y="268"/>
                  </a:lnTo>
                  <a:lnTo>
                    <a:pt x="976" y="399"/>
                  </a:lnTo>
                  <a:lnTo>
                    <a:pt x="735" y="137"/>
                  </a:lnTo>
                  <a:lnTo>
                    <a:pt x="554" y="330"/>
                  </a:lnTo>
                  <a:lnTo>
                    <a:pt x="496" y="268"/>
                  </a:lnTo>
                </a:path>
              </a:pathLst>
            </a:custGeom>
            <a:noFill/>
            <a:ln w="12700" cap="rnd" cmpd="sng">
              <a:solidFill>
                <a:srgbClr val="B3B3B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01" name="Freeform 9"/>
            <p:cNvSpPr>
              <a:spLocks/>
            </p:cNvSpPr>
            <p:nvPr/>
          </p:nvSpPr>
          <p:spPr bwMode="auto">
            <a:xfrm>
              <a:off x="1980" y="1109"/>
              <a:ext cx="1884" cy="2106"/>
            </a:xfrm>
            <a:custGeom>
              <a:avLst/>
              <a:gdLst>
                <a:gd name="T0" fmla="*/ 684 w 1884"/>
                <a:gd name="T1" fmla="*/ 1826 h 2106"/>
                <a:gd name="T2" fmla="*/ 684 w 1884"/>
                <a:gd name="T3" fmla="*/ 1739 h 2106"/>
                <a:gd name="T4" fmla="*/ 0 w 1884"/>
                <a:gd name="T5" fmla="*/ 972 h 2106"/>
                <a:gd name="T6" fmla="*/ 944 w 1884"/>
                <a:gd name="T7" fmla="*/ 0 h 2106"/>
                <a:gd name="T8" fmla="*/ 1884 w 1884"/>
                <a:gd name="T9" fmla="*/ 998 h 2106"/>
                <a:gd name="T10" fmla="*/ 1193 w 1884"/>
                <a:gd name="T11" fmla="*/ 1726 h 2106"/>
                <a:gd name="T12" fmla="*/ 1194 w 1884"/>
                <a:gd name="T13" fmla="*/ 1841 h 2106"/>
                <a:gd name="T14" fmla="*/ 945 w 1884"/>
                <a:gd name="T15" fmla="*/ 2106 h 21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4"/>
                <a:gd name="T25" fmla="*/ 0 h 2106"/>
                <a:gd name="T26" fmla="*/ 1884 w 1884"/>
                <a:gd name="T27" fmla="*/ 2106 h 210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4" h="2106">
                  <a:moveTo>
                    <a:pt x="684" y="1826"/>
                  </a:moveTo>
                  <a:lnTo>
                    <a:pt x="684" y="1739"/>
                  </a:lnTo>
                  <a:lnTo>
                    <a:pt x="0" y="972"/>
                  </a:lnTo>
                  <a:lnTo>
                    <a:pt x="944" y="0"/>
                  </a:lnTo>
                  <a:lnTo>
                    <a:pt x="1884" y="998"/>
                  </a:lnTo>
                  <a:lnTo>
                    <a:pt x="1193" y="1726"/>
                  </a:lnTo>
                  <a:lnTo>
                    <a:pt x="1194" y="1841"/>
                  </a:lnTo>
                  <a:lnTo>
                    <a:pt x="945" y="2106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02" name="Rectangle 10"/>
            <p:cNvSpPr>
              <a:spLocks noChangeArrowheads="1"/>
            </p:cNvSpPr>
            <p:nvPr/>
          </p:nvSpPr>
          <p:spPr bwMode="auto">
            <a:xfrm>
              <a:off x="2352" y="1910"/>
              <a:ext cx="1080" cy="346"/>
            </a:xfrm>
            <a:prstGeom prst="rect">
              <a:avLst/>
            </a:prstGeom>
            <a:solidFill>
              <a:srgbClr val="A2F3FC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altLang="en-US">
                  <a:solidFill>
                    <a:srgbClr val="000080"/>
                  </a:solidFill>
                </a:rPr>
                <a:t>  </a:t>
              </a:r>
              <a:r>
                <a:rPr lang="en-GB" altLang="en-US" b="1">
                  <a:solidFill>
                    <a:srgbClr val="000080"/>
                  </a:solidFill>
                </a:rPr>
                <a:t>SAP   </a:t>
              </a:r>
              <a:r>
                <a:rPr lang="en-GB" altLang="he-IL" b="1">
                  <a:solidFill>
                    <a:srgbClr val="000080"/>
                  </a:solidFill>
                </a:rPr>
                <a:t>R/3 </a:t>
              </a:r>
            </a:p>
            <a:p>
              <a:pPr eaLnBrk="0" hangingPunct="0"/>
              <a:r>
                <a:rPr lang="en-GB" altLang="he-IL" b="1">
                  <a:solidFill>
                    <a:srgbClr val="000080"/>
                  </a:solidFill>
                </a:rPr>
                <a:t>BASIC SYSTEM</a:t>
              </a:r>
            </a:p>
          </p:txBody>
        </p:sp>
        <p:sp>
          <p:nvSpPr>
            <p:cNvPr id="20503" name="Freeform 11"/>
            <p:cNvSpPr>
              <a:spLocks/>
            </p:cNvSpPr>
            <p:nvPr/>
          </p:nvSpPr>
          <p:spPr bwMode="auto">
            <a:xfrm>
              <a:off x="1685" y="1795"/>
              <a:ext cx="486" cy="1190"/>
            </a:xfrm>
            <a:custGeom>
              <a:avLst/>
              <a:gdLst>
                <a:gd name="T0" fmla="*/ 486 w 486"/>
                <a:gd name="T1" fmla="*/ 1190 h 1190"/>
                <a:gd name="T2" fmla="*/ 486 w 486"/>
                <a:gd name="T3" fmla="*/ 1075 h 1190"/>
                <a:gd name="T4" fmla="*/ 0 w 486"/>
                <a:gd name="T5" fmla="*/ 535 h 1190"/>
                <a:gd name="T6" fmla="*/ 239 w 486"/>
                <a:gd name="T7" fmla="*/ 269 h 1190"/>
                <a:gd name="T8" fmla="*/ 0 w 486"/>
                <a:gd name="T9" fmla="*/ 0 h 1190"/>
                <a:gd name="T10" fmla="*/ 0 w 486"/>
                <a:gd name="T11" fmla="*/ 139 h 1190"/>
                <a:gd name="T12" fmla="*/ 179 w 486"/>
                <a:gd name="T13" fmla="*/ 336 h 1190"/>
                <a:gd name="T14" fmla="*/ 0 w 486"/>
                <a:gd name="T15" fmla="*/ 535 h 1190"/>
                <a:gd name="T16" fmla="*/ 1 w 486"/>
                <a:gd name="T17" fmla="*/ 664 h 11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6"/>
                <a:gd name="T28" fmla="*/ 0 h 1190"/>
                <a:gd name="T29" fmla="*/ 486 w 486"/>
                <a:gd name="T30" fmla="*/ 1190 h 119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6" h="1190">
                  <a:moveTo>
                    <a:pt x="486" y="1190"/>
                  </a:moveTo>
                  <a:lnTo>
                    <a:pt x="486" y="1075"/>
                  </a:lnTo>
                  <a:lnTo>
                    <a:pt x="0" y="535"/>
                  </a:lnTo>
                  <a:lnTo>
                    <a:pt x="239" y="269"/>
                  </a:lnTo>
                  <a:lnTo>
                    <a:pt x="0" y="0"/>
                  </a:lnTo>
                  <a:lnTo>
                    <a:pt x="0" y="139"/>
                  </a:lnTo>
                  <a:lnTo>
                    <a:pt x="179" y="336"/>
                  </a:lnTo>
                  <a:lnTo>
                    <a:pt x="0" y="535"/>
                  </a:lnTo>
                  <a:lnTo>
                    <a:pt x="1" y="664"/>
                  </a:lnTo>
                </a:path>
              </a:pathLst>
            </a:custGeom>
            <a:solidFill>
              <a:srgbClr val="01E601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04" name="Freeform 12"/>
            <p:cNvSpPr>
              <a:spLocks/>
            </p:cNvSpPr>
            <p:nvPr/>
          </p:nvSpPr>
          <p:spPr bwMode="auto">
            <a:xfrm>
              <a:off x="1923" y="1265"/>
              <a:ext cx="740" cy="853"/>
            </a:xfrm>
            <a:custGeom>
              <a:avLst/>
              <a:gdLst>
                <a:gd name="T0" fmla="*/ 740 w 740"/>
                <a:gd name="T1" fmla="*/ 127 h 853"/>
                <a:gd name="T2" fmla="*/ 740 w 740"/>
                <a:gd name="T3" fmla="*/ 0 h 853"/>
                <a:gd name="T4" fmla="*/ 0 w 740"/>
                <a:gd name="T5" fmla="*/ 799 h 853"/>
                <a:gd name="T6" fmla="*/ 51 w 740"/>
                <a:gd name="T7" fmla="*/ 853 h 853"/>
                <a:gd name="T8" fmla="*/ 740 w 740"/>
                <a:gd name="T9" fmla="*/ 132 h 8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0"/>
                <a:gd name="T16" fmla="*/ 0 h 853"/>
                <a:gd name="T17" fmla="*/ 740 w 740"/>
                <a:gd name="T18" fmla="*/ 853 h 8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0" h="853">
                  <a:moveTo>
                    <a:pt x="740" y="127"/>
                  </a:moveTo>
                  <a:lnTo>
                    <a:pt x="740" y="0"/>
                  </a:lnTo>
                  <a:lnTo>
                    <a:pt x="0" y="799"/>
                  </a:lnTo>
                  <a:lnTo>
                    <a:pt x="51" y="853"/>
                  </a:lnTo>
                  <a:lnTo>
                    <a:pt x="740" y="132"/>
                  </a:lnTo>
                </a:path>
              </a:pathLst>
            </a:custGeom>
            <a:solidFill>
              <a:srgbClr val="4DFF4D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05" name="Freeform 13"/>
            <p:cNvSpPr>
              <a:spLocks/>
            </p:cNvSpPr>
            <p:nvPr/>
          </p:nvSpPr>
          <p:spPr bwMode="auto">
            <a:xfrm>
              <a:off x="1923" y="1272"/>
              <a:ext cx="489" cy="527"/>
            </a:xfrm>
            <a:custGeom>
              <a:avLst/>
              <a:gdLst>
                <a:gd name="T0" fmla="*/ 242 w 489"/>
                <a:gd name="T1" fmla="*/ 0 h 527"/>
                <a:gd name="T2" fmla="*/ 0 w 489"/>
                <a:gd name="T3" fmla="*/ 266 h 527"/>
                <a:gd name="T4" fmla="*/ 249 w 489"/>
                <a:gd name="T5" fmla="*/ 527 h 527"/>
                <a:gd name="T6" fmla="*/ 489 w 489"/>
                <a:gd name="T7" fmla="*/ 263 h 527"/>
                <a:gd name="T8" fmla="*/ 242 w 489"/>
                <a:gd name="T9" fmla="*/ 0 h 5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527"/>
                <a:gd name="T17" fmla="*/ 489 w 489"/>
                <a:gd name="T18" fmla="*/ 527 h 5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527">
                  <a:moveTo>
                    <a:pt x="242" y="0"/>
                  </a:moveTo>
                  <a:lnTo>
                    <a:pt x="0" y="266"/>
                  </a:lnTo>
                  <a:lnTo>
                    <a:pt x="249" y="527"/>
                  </a:lnTo>
                  <a:lnTo>
                    <a:pt x="489" y="263"/>
                  </a:lnTo>
                  <a:lnTo>
                    <a:pt x="242" y="0"/>
                  </a:lnTo>
                </a:path>
              </a:pathLst>
            </a:custGeom>
            <a:solidFill>
              <a:srgbClr val="99FF99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06" name="Freeform 14"/>
            <p:cNvSpPr>
              <a:spLocks/>
            </p:cNvSpPr>
            <p:nvPr/>
          </p:nvSpPr>
          <p:spPr bwMode="auto">
            <a:xfrm>
              <a:off x="1925" y="1272"/>
              <a:ext cx="490" cy="528"/>
            </a:xfrm>
            <a:custGeom>
              <a:avLst/>
              <a:gdLst>
                <a:gd name="T0" fmla="*/ 248 w 490"/>
                <a:gd name="T1" fmla="*/ 0 h 528"/>
                <a:gd name="T2" fmla="*/ 0 w 490"/>
                <a:gd name="T3" fmla="*/ 267 h 528"/>
                <a:gd name="T4" fmla="*/ 241 w 490"/>
                <a:gd name="T5" fmla="*/ 528 h 528"/>
                <a:gd name="T6" fmla="*/ 490 w 490"/>
                <a:gd name="T7" fmla="*/ 261 h 528"/>
                <a:gd name="T8" fmla="*/ 248 w 490"/>
                <a:gd name="T9" fmla="*/ 0 h 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0"/>
                <a:gd name="T16" fmla="*/ 0 h 528"/>
                <a:gd name="T17" fmla="*/ 490 w 490"/>
                <a:gd name="T18" fmla="*/ 528 h 5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0" h="528">
                  <a:moveTo>
                    <a:pt x="248" y="0"/>
                  </a:moveTo>
                  <a:lnTo>
                    <a:pt x="0" y="267"/>
                  </a:lnTo>
                  <a:lnTo>
                    <a:pt x="241" y="528"/>
                  </a:lnTo>
                  <a:lnTo>
                    <a:pt x="490" y="261"/>
                  </a:lnTo>
                  <a:lnTo>
                    <a:pt x="248" y="0"/>
                  </a:lnTo>
                </a:path>
              </a:pathLst>
            </a:custGeom>
            <a:noFill/>
            <a:ln w="12700" cap="rnd" cmpd="sng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07" name="Freeform 15"/>
            <p:cNvSpPr>
              <a:spLocks/>
            </p:cNvSpPr>
            <p:nvPr/>
          </p:nvSpPr>
          <p:spPr bwMode="auto">
            <a:xfrm>
              <a:off x="1689" y="2063"/>
              <a:ext cx="492" cy="529"/>
            </a:xfrm>
            <a:custGeom>
              <a:avLst/>
              <a:gdLst>
                <a:gd name="T0" fmla="*/ 231 w 492"/>
                <a:gd name="T1" fmla="*/ 528 h 529"/>
                <a:gd name="T2" fmla="*/ 492 w 492"/>
                <a:gd name="T3" fmla="*/ 271 h 529"/>
                <a:gd name="T4" fmla="*/ 236 w 492"/>
                <a:gd name="T5" fmla="*/ 0 h 529"/>
                <a:gd name="T6" fmla="*/ 0 w 492"/>
                <a:gd name="T7" fmla="*/ 270 h 529"/>
                <a:gd name="T8" fmla="*/ 228 w 492"/>
                <a:gd name="T9" fmla="*/ 529 h 5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529"/>
                <a:gd name="T17" fmla="*/ 492 w 492"/>
                <a:gd name="T18" fmla="*/ 529 h 5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529">
                  <a:moveTo>
                    <a:pt x="231" y="528"/>
                  </a:moveTo>
                  <a:lnTo>
                    <a:pt x="492" y="271"/>
                  </a:lnTo>
                  <a:lnTo>
                    <a:pt x="236" y="0"/>
                  </a:lnTo>
                  <a:lnTo>
                    <a:pt x="0" y="270"/>
                  </a:lnTo>
                  <a:lnTo>
                    <a:pt x="228" y="529"/>
                  </a:lnTo>
                </a:path>
              </a:pathLst>
            </a:custGeom>
            <a:solidFill>
              <a:srgbClr val="99FF99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08" name="Freeform 16"/>
            <p:cNvSpPr>
              <a:spLocks/>
            </p:cNvSpPr>
            <p:nvPr/>
          </p:nvSpPr>
          <p:spPr bwMode="auto">
            <a:xfrm>
              <a:off x="1688" y="2063"/>
              <a:ext cx="492" cy="544"/>
            </a:xfrm>
            <a:custGeom>
              <a:avLst/>
              <a:gdLst>
                <a:gd name="T0" fmla="*/ 234 w 492"/>
                <a:gd name="T1" fmla="*/ 531 h 544"/>
                <a:gd name="T2" fmla="*/ 492 w 492"/>
                <a:gd name="T3" fmla="*/ 277 h 544"/>
                <a:gd name="T4" fmla="*/ 237 w 492"/>
                <a:gd name="T5" fmla="*/ 0 h 544"/>
                <a:gd name="T6" fmla="*/ 0 w 492"/>
                <a:gd name="T7" fmla="*/ 268 h 544"/>
                <a:gd name="T8" fmla="*/ 243 w 492"/>
                <a:gd name="T9" fmla="*/ 544 h 5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544"/>
                <a:gd name="T17" fmla="*/ 492 w 492"/>
                <a:gd name="T18" fmla="*/ 544 h 5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544">
                  <a:moveTo>
                    <a:pt x="234" y="531"/>
                  </a:moveTo>
                  <a:lnTo>
                    <a:pt x="492" y="277"/>
                  </a:lnTo>
                  <a:lnTo>
                    <a:pt x="237" y="0"/>
                  </a:lnTo>
                  <a:lnTo>
                    <a:pt x="0" y="268"/>
                  </a:lnTo>
                  <a:lnTo>
                    <a:pt x="243" y="544"/>
                  </a:lnTo>
                </a:path>
              </a:pathLst>
            </a:custGeom>
            <a:noFill/>
            <a:ln w="12700" cap="rnd" cmpd="sng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09" name="Freeform 17"/>
            <p:cNvSpPr>
              <a:spLocks/>
            </p:cNvSpPr>
            <p:nvPr/>
          </p:nvSpPr>
          <p:spPr bwMode="auto">
            <a:xfrm>
              <a:off x="1922" y="2339"/>
              <a:ext cx="499" cy="532"/>
            </a:xfrm>
            <a:custGeom>
              <a:avLst/>
              <a:gdLst>
                <a:gd name="T0" fmla="*/ 249 w 499"/>
                <a:gd name="T1" fmla="*/ 531 h 532"/>
                <a:gd name="T2" fmla="*/ 0 w 499"/>
                <a:gd name="T3" fmla="*/ 259 h 532"/>
                <a:gd name="T4" fmla="*/ 258 w 499"/>
                <a:gd name="T5" fmla="*/ 0 h 532"/>
                <a:gd name="T6" fmla="*/ 499 w 499"/>
                <a:gd name="T7" fmla="*/ 270 h 532"/>
                <a:gd name="T8" fmla="*/ 249 w 499"/>
                <a:gd name="T9" fmla="*/ 532 h 5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9"/>
                <a:gd name="T16" fmla="*/ 0 h 532"/>
                <a:gd name="T17" fmla="*/ 499 w 499"/>
                <a:gd name="T18" fmla="*/ 532 h 5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9" h="532">
                  <a:moveTo>
                    <a:pt x="249" y="531"/>
                  </a:moveTo>
                  <a:lnTo>
                    <a:pt x="0" y="259"/>
                  </a:lnTo>
                  <a:lnTo>
                    <a:pt x="258" y="0"/>
                  </a:lnTo>
                  <a:lnTo>
                    <a:pt x="499" y="270"/>
                  </a:lnTo>
                  <a:lnTo>
                    <a:pt x="249" y="532"/>
                  </a:lnTo>
                </a:path>
              </a:pathLst>
            </a:custGeom>
            <a:solidFill>
              <a:srgbClr val="99FF99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10" name="Freeform 18"/>
            <p:cNvSpPr>
              <a:spLocks/>
            </p:cNvSpPr>
            <p:nvPr/>
          </p:nvSpPr>
          <p:spPr bwMode="auto">
            <a:xfrm>
              <a:off x="1920" y="2339"/>
              <a:ext cx="504" cy="529"/>
            </a:xfrm>
            <a:custGeom>
              <a:avLst/>
              <a:gdLst>
                <a:gd name="T0" fmla="*/ 248 w 504"/>
                <a:gd name="T1" fmla="*/ 529 h 529"/>
                <a:gd name="T2" fmla="*/ 0 w 504"/>
                <a:gd name="T3" fmla="*/ 261 h 529"/>
                <a:gd name="T4" fmla="*/ 257 w 504"/>
                <a:gd name="T5" fmla="*/ 0 h 529"/>
                <a:gd name="T6" fmla="*/ 504 w 504"/>
                <a:gd name="T7" fmla="*/ 273 h 529"/>
                <a:gd name="T8" fmla="*/ 249 w 504"/>
                <a:gd name="T9" fmla="*/ 526 h 5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4"/>
                <a:gd name="T16" fmla="*/ 0 h 529"/>
                <a:gd name="T17" fmla="*/ 504 w 504"/>
                <a:gd name="T18" fmla="*/ 529 h 5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4" h="529">
                  <a:moveTo>
                    <a:pt x="248" y="529"/>
                  </a:moveTo>
                  <a:lnTo>
                    <a:pt x="0" y="261"/>
                  </a:lnTo>
                  <a:lnTo>
                    <a:pt x="257" y="0"/>
                  </a:lnTo>
                  <a:lnTo>
                    <a:pt x="504" y="273"/>
                  </a:lnTo>
                  <a:lnTo>
                    <a:pt x="249" y="526"/>
                  </a:lnTo>
                </a:path>
              </a:pathLst>
            </a:custGeom>
            <a:noFill/>
            <a:ln w="12700" cap="rnd" cmpd="sng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11" name="Freeform 19"/>
            <p:cNvSpPr>
              <a:spLocks/>
            </p:cNvSpPr>
            <p:nvPr/>
          </p:nvSpPr>
          <p:spPr bwMode="auto">
            <a:xfrm>
              <a:off x="2171" y="1004"/>
              <a:ext cx="489" cy="526"/>
            </a:xfrm>
            <a:custGeom>
              <a:avLst/>
              <a:gdLst>
                <a:gd name="T0" fmla="*/ 245 w 489"/>
                <a:gd name="T1" fmla="*/ 0 h 526"/>
                <a:gd name="T2" fmla="*/ 0 w 489"/>
                <a:gd name="T3" fmla="*/ 262 h 526"/>
                <a:gd name="T4" fmla="*/ 245 w 489"/>
                <a:gd name="T5" fmla="*/ 526 h 526"/>
                <a:gd name="T6" fmla="*/ 489 w 489"/>
                <a:gd name="T7" fmla="*/ 262 h 526"/>
                <a:gd name="T8" fmla="*/ 245 w 489"/>
                <a:gd name="T9" fmla="*/ 0 h 5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526"/>
                <a:gd name="T17" fmla="*/ 489 w 489"/>
                <a:gd name="T18" fmla="*/ 526 h 5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526">
                  <a:moveTo>
                    <a:pt x="245" y="0"/>
                  </a:moveTo>
                  <a:lnTo>
                    <a:pt x="0" y="262"/>
                  </a:lnTo>
                  <a:lnTo>
                    <a:pt x="245" y="526"/>
                  </a:lnTo>
                  <a:lnTo>
                    <a:pt x="489" y="262"/>
                  </a:lnTo>
                  <a:lnTo>
                    <a:pt x="245" y="0"/>
                  </a:lnTo>
                </a:path>
              </a:pathLst>
            </a:custGeom>
            <a:solidFill>
              <a:srgbClr val="99FF99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12" name="Freeform 20"/>
            <p:cNvSpPr>
              <a:spLocks/>
            </p:cNvSpPr>
            <p:nvPr/>
          </p:nvSpPr>
          <p:spPr bwMode="auto">
            <a:xfrm>
              <a:off x="2169" y="1004"/>
              <a:ext cx="492" cy="529"/>
            </a:xfrm>
            <a:custGeom>
              <a:avLst/>
              <a:gdLst>
                <a:gd name="T0" fmla="*/ 249 w 492"/>
                <a:gd name="T1" fmla="*/ 0 h 529"/>
                <a:gd name="T2" fmla="*/ 0 w 492"/>
                <a:gd name="T3" fmla="*/ 270 h 529"/>
                <a:gd name="T4" fmla="*/ 243 w 492"/>
                <a:gd name="T5" fmla="*/ 529 h 529"/>
                <a:gd name="T6" fmla="*/ 492 w 492"/>
                <a:gd name="T7" fmla="*/ 262 h 529"/>
                <a:gd name="T8" fmla="*/ 249 w 492"/>
                <a:gd name="T9" fmla="*/ 0 h 5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529"/>
                <a:gd name="T17" fmla="*/ 492 w 492"/>
                <a:gd name="T18" fmla="*/ 529 h 5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529">
                  <a:moveTo>
                    <a:pt x="249" y="0"/>
                  </a:moveTo>
                  <a:lnTo>
                    <a:pt x="0" y="270"/>
                  </a:lnTo>
                  <a:lnTo>
                    <a:pt x="243" y="529"/>
                  </a:lnTo>
                  <a:lnTo>
                    <a:pt x="492" y="262"/>
                  </a:lnTo>
                  <a:lnTo>
                    <a:pt x="249" y="0"/>
                  </a:lnTo>
                </a:path>
              </a:pathLst>
            </a:custGeom>
            <a:noFill/>
            <a:ln w="12700" cap="rnd" cmpd="sng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13" name="Freeform 21"/>
            <p:cNvSpPr>
              <a:spLocks/>
            </p:cNvSpPr>
            <p:nvPr/>
          </p:nvSpPr>
          <p:spPr bwMode="auto">
            <a:xfrm>
              <a:off x="1683" y="1539"/>
              <a:ext cx="486" cy="522"/>
            </a:xfrm>
            <a:custGeom>
              <a:avLst/>
              <a:gdLst>
                <a:gd name="T0" fmla="*/ 242 w 486"/>
                <a:gd name="T1" fmla="*/ 0 h 522"/>
                <a:gd name="T2" fmla="*/ 486 w 486"/>
                <a:gd name="T3" fmla="*/ 260 h 522"/>
                <a:gd name="T4" fmla="*/ 240 w 486"/>
                <a:gd name="T5" fmla="*/ 522 h 522"/>
                <a:gd name="T6" fmla="*/ 0 w 486"/>
                <a:gd name="T7" fmla="*/ 264 h 522"/>
                <a:gd name="T8" fmla="*/ 242 w 486"/>
                <a:gd name="T9" fmla="*/ 0 h 5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6"/>
                <a:gd name="T16" fmla="*/ 0 h 522"/>
                <a:gd name="T17" fmla="*/ 486 w 486"/>
                <a:gd name="T18" fmla="*/ 522 h 5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6" h="522">
                  <a:moveTo>
                    <a:pt x="242" y="0"/>
                  </a:moveTo>
                  <a:lnTo>
                    <a:pt x="486" y="260"/>
                  </a:lnTo>
                  <a:lnTo>
                    <a:pt x="240" y="522"/>
                  </a:lnTo>
                  <a:lnTo>
                    <a:pt x="0" y="264"/>
                  </a:lnTo>
                  <a:lnTo>
                    <a:pt x="242" y="0"/>
                  </a:lnTo>
                </a:path>
              </a:pathLst>
            </a:custGeom>
            <a:solidFill>
              <a:srgbClr val="99FF99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14" name="Freeform 22"/>
            <p:cNvSpPr>
              <a:spLocks/>
            </p:cNvSpPr>
            <p:nvPr/>
          </p:nvSpPr>
          <p:spPr bwMode="auto">
            <a:xfrm>
              <a:off x="1685" y="1540"/>
              <a:ext cx="487" cy="524"/>
            </a:xfrm>
            <a:custGeom>
              <a:avLst/>
              <a:gdLst>
                <a:gd name="T0" fmla="*/ 221 w 528"/>
                <a:gd name="T1" fmla="*/ 0 h 524"/>
                <a:gd name="T2" fmla="*/ 448 w 528"/>
                <a:gd name="T3" fmla="*/ 261 h 524"/>
                <a:gd name="T4" fmla="*/ 221 w 528"/>
                <a:gd name="T5" fmla="*/ 523 h 524"/>
                <a:gd name="T6" fmla="*/ 0 w 528"/>
                <a:gd name="T7" fmla="*/ 261 h 524"/>
                <a:gd name="T8" fmla="*/ 221 w 528"/>
                <a:gd name="T9" fmla="*/ 0 h 5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524"/>
                <a:gd name="T17" fmla="*/ 528 w 528"/>
                <a:gd name="T18" fmla="*/ 524 h 5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524">
                  <a:moveTo>
                    <a:pt x="260" y="0"/>
                  </a:moveTo>
                  <a:lnTo>
                    <a:pt x="527" y="261"/>
                  </a:lnTo>
                  <a:lnTo>
                    <a:pt x="260" y="523"/>
                  </a:lnTo>
                  <a:lnTo>
                    <a:pt x="0" y="261"/>
                  </a:lnTo>
                  <a:lnTo>
                    <a:pt x="260" y="0"/>
                  </a:lnTo>
                </a:path>
              </a:pathLst>
            </a:custGeom>
            <a:noFill/>
            <a:ln w="12700" cap="rnd" cmpd="sng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15" name="Rectangle 23"/>
            <p:cNvSpPr>
              <a:spLocks noChangeArrowheads="1"/>
            </p:cNvSpPr>
            <p:nvPr/>
          </p:nvSpPr>
          <p:spPr bwMode="auto">
            <a:xfrm>
              <a:off x="2028" y="2509"/>
              <a:ext cx="28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46038">
              <a:spAutoFit/>
            </a:bodyPr>
            <a:lstStyle/>
            <a:p>
              <a:pPr eaLnBrk="0" hangingPunct="0"/>
              <a:r>
                <a:rPr lang="en-GB" altLang="he-IL" sz="2400"/>
                <a:t>PM</a:t>
              </a:r>
            </a:p>
          </p:txBody>
        </p:sp>
        <p:sp>
          <p:nvSpPr>
            <p:cNvPr id="20516" name="Rectangle 24"/>
            <p:cNvSpPr>
              <a:spLocks noChangeArrowheads="1"/>
            </p:cNvSpPr>
            <p:nvPr/>
          </p:nvSpPr>
          <p:spPr bwMode="auto">
            <a:xfrm>
              <a:off x="1784" y="2230"/>
              <a:ext cx="30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46038">
              <a:spAutoFit/>
            </a:bodyPr>
            <a:lstStyle/>
            <a:p>
              <a:pPr eaLnBrk="0" hangingPunct="0"/>
              <a:r>
                <a:rPr lang="en-GB" altLang="he-IL" sz="2400"/>
                <a:t>QM</a:t>
              </a:r>
            </a:p>
          </p:txBody>
        </p:sp>
        <p:sp>
          <p:nvSpPr>
            <p:cNvPr id="20517" name="Rectangle 25"/>
            <p:cNvSpPr>
              <a:spLocks noChangeArrowheads="1"/>
            </p:cNvSpPr>
            <p:nvPr/>
          </p:nvSpPr>
          <p:spPr bwMode="auto">
            <a:xfrm>
              <a:off x="2286" y="1160"/>
              <a:ext cx="267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46038">
              <a:spAutoFit/>
            </a:bodyPr>
            <a:lstStyle/>
            <a:p>
              <a:pPr eaLnBrk="0" hangingPunct="0"/>
              <a:r>
                <a:rPr lang="en-GB" altLang="he-IL" sz="2400"/>
                <a:t>SD</a:t>
              </a:r>
            </a:p>
          </p:txBody>
        </p:sp>
        <p:sp>
          <p:nvSpPr>
            <p:cNvPr id="20518" name="Rectangle 26"/>
            <p:cNvSpPr>
              <a:spLocks noChangeArrowheads="1"/>
            </p:cNvSpPr>
            <p:nvPr/>
          </p:nvSpPr>
          <p:spPr bwMode="auto">
            <a:xfrm>
              <a:off x="1817" y="1688"/>
              <a:ext cx="30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46038">
              <a:spAutoFit/>
            </a:bodyPr>
            <a:lstStyle/>
            <a:p>
              <a:pPr eaLnBrk="0" hangingPunct="0"/>
              <a:r>
                <a:rPr lang="en-GB" altLang="he-IL" sz="2400"/>
                <a:t>PP </a:t>
              </a:r>
            </a:p>
          </p:txBody>
        </p:sp>
        <p:sp>
          <p:nvSpPr>
            <p:cNvPr id="20519" name="Rectangle 27"/>
            <p:cNvSpPr>
              <a:spLocks noChangeArrowheads="1"/>
            </p:cNvSpPr>
            <p:nvPr/>
          </p:nvSpPr>
          <p:spPr bwMode="auto">
            <a:xfrm>
              <a:off x="2010" y="1422"/>
              <a:ext cx="32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46038">
              <a:spAutoFit/>
            </a:bodyPr>
            <a:lstStyle/>
            <a:p>
              <a:pPr eaLnBrk="0" hangingPunct="0"/>
              <a:r>
                <a:rPr lang="en-GB" altLang="he-IL" sz="2400"/>
                <a:t>MM</a:t>
              </a:r>
            </a:p>
          </p:txBody>
        </p:sp>
        <p:sp>
          <p:nvSpPr>
            <p:cNvPr id="20520" name="Freeform 28"/>
            <p:cNvSpPr>
              <a:spLocks/>
            </p:cNvSpPr>
            <p:nvPr/>
          </p:nvSpPr>
          <p:spPr bwMode="auto">
            <a:xfrm>
              <a:off x="2169" y="2618"/>
              <a:ext cx="489" cy="507"/>
            </a:xfrm>
            <a:custGeom>
              <a:avLst/>
              <a:gdLst>
                <a:gd name="T0" fmla="*/ 248 w 489"/>
                <a:gd name="T1" fmla="*/ 505 h 507"/>
                <a:gd name="T2" fmla="*/ 0 w 489"/>
                <a:gd name="T3" fmla="*/ 255 h 507"/>
                <a:gd name="T4" fmla="*/ 255 w 489"/>
                <a:gd name="T5" fmla="*/ 0 h 507"/>
                <a:gd name="T6" fmla="*/ 489 w 489"/>
                <a:gd name="T7" fmla="*/ 261 h 507"/>
                <a:gd name="T8" fmla="*/ 245 w 489"/>
                <a:gd name="T9" fmla="*/ 507 h 5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507"/>
                <a:gd name="T17" fmla="*/ 489 w 489"/>
                <a:gd name="T18" fmla="*/ 507 h 5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507">
                  <a:moveTo>
                    <a:pt x="248" y="505"/>
                  </a:moveTo>
                  <a:lnTo>
                    <a:pt x="0" y="255"/>
                  </a:lnTo>
                  <a:lnTo>
                    <a:pt x="255" y="0"/>
                  </a:lnTo>
                  <a:lnTo>
                    <a:pt x="489" y="261"/>
                  </a:lnTo>
                  <a:lnTo>
                    <a:pt x="245" y="507"/>
                  </a:lnTo>
                </a:path>
              </a:pathLst>
            </a:custGeom>
            <a:solidFill>
              <a:srgbClr val="FFFF8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21" name="Freeform 29"/>
            <p:cNvSpPr>
              <a:spLocks/>
            </p:cNvSpPr>
            <p:nvPr/>
          </p:nvSpPr>
          <p:spPr bwMode="auto">
            <a:xfrm>
              <a:off x="2169" y="2874"/>
              <a:ext cx="250" cy="374"/>
            </a:xfrm>
            <a:custGeom>
              <a:avLst/>
              <a:gdLst>
                <a:gd name="T0" fmla="*/ 0 w 250"/>
                <a:gd name="T1" fmla="*/ 108 h 374"/>
                <a:gd name="T2" fmla="*/ 0 w 250"/>
                <a:gd name="T3" fmla="*/ 0 h 374"/>
                <a:gd name="T4" fmla="*/ 250 w 250"/>
                <a:gd name="T5" fmla="*/ 249 h 374"/>
                <a:gd name="T6" fmla="*/ 249 w 250"/>
                <a:gd name="T7" fmla="*/ 374 h 374"/>
                <a:gd name="T8" fmla="*/ 0 w 250"/>
                <a:gd name="T9" fmla="*/ 111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374"/>
                <a:gd name="T17" fmla="*/ 250 w 250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374">
                  <a:moveTo>
                    <a:pt x="0" y="108"/>
                  </a:moveTo>
                  <a:lnTo>
                    <a:pt x="0" y="0"/>
                  </a:lnTo>
                  <a:lnTo>
                    <a:pt x="250" y="249"/>
                  </a:lnTo>
                  <a:lnTo>
                    <a:pt x="249" y="374"/>
                  </a:lnTo>
                  <a:lnTo>
                    <a:pt x="0" y="111"/>
                  </a:lnTo>
                </a:path>
              </a:pathLst>
            </a:custGeom>
            <a:solidFill>
              <a:srgbClr val="E6E601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22" name="Freeform 30"/>
            <p:cNvSpPr>
              <a:spLocks/>
            </p:cNvSpPr>
            <p:nvPr/>
          </p:nvSpPr>
          <p:spPr bwMode="auto">
            <a:xfrm>
              <a:off x="2172" y="2616"/>
              <a:ext cx="486" cy="506"/>
            </a:xfrm>
            <a:custGeom>
              <a:avLst/>
              <a:gdLst>
                <a:gd name="T0" fmla="*/ 0 w 486"/>
                <a:gd name="T1" fmla="*/ 257 h 506"/>
                <a:gd name="T2" fmla="*/ 255 w 486"/>
                <a:gd name="T3" fmla="*/ 0 h 506"/>
                <a:gd name="T4" fmla="*/ 486 w 486"/>
                <a:gd name="T5" fmla="*/ 260 h 506"/>
                <a:gd name="T6" fmla="*/ 248 w 486"/>
                <a:gd name="T7" fmla="*/ 506 h 5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6"/>
                <a:gd name="T13" fmla="*/ 0 h 506"/>
                <a:gd name="T14" fmla="*/ 486 w 486"/>
                <a:gd name="T15" fmla="*/ 506 h 5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6" h="506">
                  <a:moveTo>
                    <a:pt x="0" y="257"/>
                  </a:moveTo>
                  <a:lnTo>
                    <a:pt x="255" y="0"/>
                  </a:lnTo>
                  <a:lnTo>
                    <a:pt x="486" y="260"/>
                  </a:lnTo>
                  <a:lnTo>
                    <a:pt x="248" y="506"/>
                  </a:lnTo>
                </a:path>
              </a:pathLst>
            </a:custGeom>
            <a:noFill/>
            <a:ln w="12700" cap="rnd" cmpd="sng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23" name="Freeform 31"/>
            <p:cNvSpPr>
              <a:spLocks/>
            </p:cNvSpPr>
            <p:nvPr/>
          </p:nvSpPr>
          <p:spPr bwMode="auto">
            <a:xfrm>
              <a:off x="2418" y="2879"/>
              <a:ext cx="243" cy="373"/>
            </a:xfrm>
            <a:custGeom>
              <a:avLst/>
              <a:gdLst>
                <a:gd name="T0" fmla="*/ 243 w 243"/>
                <a:gd name="T1" fmla="*/ 102 h 373"/>
                <a:gd name="T2" fmla="*/ 240 w 243"/>
                <a:gd name="T3" fmla="*/ 0 h 373"/>
                <a:gd name="T4" fmla="*/ 0 w 243"/>
                <a:gd name="T5" fmla="*/ 238 h 373"/>
                <a:gd name="T6" fmla="*/ 0 w 243"/>
                <a:gd name="T7" fmla="*/ 241 h 373"/>
                <a:gd name="T8" fmla="*/ 0 w 243"/>
                <a:gd name="T9" fmla="*/ 373 h 3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3"/>
                <a:gd name="T16" fmla="*/ 0 h 373"/>
                <a:gd name="T17" fmla="*/ 243 w 243"/>
                <a:gd name="T18" fmla="*/ 373 h 3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3" h="373">
                  <a:moveTo>
                    <a:pt x="243" y="102"/>
                  </a:moveTo>
                  <a:lnTo>
                    <a:pt x="240" y="0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373"/>
                  </a:lnTo>
                </a:path>
              </a:pathLst>
            </a:custGeom>
            <a:solidFill>
              <a:srgbClr val="FFFF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24" name="Freeform 32"/>
            <p:cNvSpPr>
              <a:spLocks/>
            </p:cNvSpPr>
            <p:nvPr/>
          </p:nvSpPr>
          <p:spPr bwMode="auto">
            <a:xfrm>
              <a:off x="3403" y="2595"/>
              <a:ext cx="487" cy="650"/>
            </a:xfrm>
            <a:custGeom>
              <a:avLst/>
              <a:gdLst>
                <a:gd name="T0" fmla="*/ 2 w 487"/>
                <a:gd name="T1" fmla="*/ 644 h 650"/>
                <a:gd name="T2" fmla="*/ 0 w 487"/>
                <a:gd name="T3" fmla="*/ 519 h 650"/>
                <a:gd name="T4" fmla="*/ 487 w 487"/>
                <a:gd name="T5" fmla="*/ 0 h 650"/>
                <a:gd name="T6" fmla="*/ 485 w 487"/>
                <a:gd name="T7" fmla="*/ 129 h 650"/>
                <a:gd name="T8" fmla="*/ 4 w 487"/>
                <a:gd name="T9" fmla="*/ 650 h 6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7"/>
                <a:gd name="T16" fmla="*/ 0 h 650"/>
                <a:gd name="T17" fmla="*/ 487 w 487"/>
                <a:gd name="T18" fmla="*/ 650 h 6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7" h="650">
                  <a:moveTo>
                    <a:pt x="2" y="644"/>
                  </a:moveTo>
                  <a:lnTo>
                    <a:pt x="0" y="519"/>
                  </a:lnTo>
                  <a:lnTo>
                    <a:pt x="487" y="0"/>
                  </a:lnTo>
                  <a:lnTo>
                    <a:pt x="485" y="129"/>
                  </a:lnTo>
                  <a:lnTo>
                    <a:pt x="4" y="650"/>
                  </a:lnTo>
                </a:path>
              </a:pathLst>
            </a:custGeom>
            <a:solidFill>
              <a:srgbClr val="3366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25" name="Freeform 33"/>
            <p:cNvSpPr>
              <a:spLocks/>
            </p:cNvSpPr>
            <p:nvPr/>
          </p:nvSpPr>
          <p:spPr bwMode="auto">
            <a:xfrm>
              <a:off x="3164" y="2594"/>
              <a:ext cx="483" cy="530"/>
            </a:xfrm>
            <a:custGeom>
              <a:avLst/>
              <a:gdLst>
                <a:gd name="T0" fmla="*/ 238 w 483"/>
                <a:gd name="T1" fmla="*/ 530 h 530"/>
                <a:gd name="T2" fmla="*/ 0 w 483"/>
                <a:gd name="T3" fmla="*/ 267 h 530"/>
                <a:gd name="T4" fmla="*/ 241 w 483"/>
                <a:gd name="T5" fmla="*/ 0 h 530"/>
                <a:gd name="T6" fmla="*/ 483 w 483"/>
                <a:gd name="T7" fmla="*/ 262 h 530"/>
                <a:gd name="T8" fmla="*/ 238 w 483"/>
                <a:gd name="T9" fmla="*/ 530 h 5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3"/>
                <a:gd name="T16" fmla="*/ 0 h 530"/>
                <a:gd name="T17" fmla="*/ 483 w 483"/>
                <a:gd name="T18" fmla="*/ 530 h 5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3" h="530">
                  <a:moveTo>
                    <a:pt x="238" y="530"/>
                  </a:moveTo>
                  <a:lnTo>
                    <a:pt x="0" y="267"/>
                  </a:lnTo>
                  <a:lnTo>
                    <a:pt x="241" y="0"/>
                  </a:lnTo>
                  <a:lnTo>
                    <a:pt x="483" y="262"/>
                  </a:lnTo>
                  <a:lnTo>
                    <a:pt x="238" y="530"/>
                  </a:lnTo>
                </a:path>
              </a:pathLst>
            </a:custGeom>
            <a:solidFill>
              <a:srgbClr val="668D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26" name="Freeform 34"/>
            <p:cNvSpPr>
              <a:spLocks/>
            </p:cNvSpPr>
            <p:nvPr/>
          </p:nvSpPr>
          <p:spPr bwMode="auto">
            <a:xfrm>
              <a:off x="3400" y="2331"/>
              <a:ext cx="498" cy="528"/>
            </a:xfrm>
            <a:custGeom>
              <a:avLst/>
              <a:gdLst>
                <a:gd name="T0" fmla="*/ 250 w 498"/>
                <a:gd name="T1" fmla="*/ 522 h 528"/>
                <a:gd name="T2" fmla="*/ 498 w 498"/>
                <a:gd name="T3" fmla="*/ 259 h 528"/>
                <a:gd name="T4" fmla="*/ 245 w 498"/>
                <a:gd name="T5" fmla="*/ 0 h 528"/>
                <a:gd name="T6" fmla="*/ 0 w 498"/>
                <a:gd name="T7" fmla="*/ 259 h 528"/>
                <a:gd name="T8" fmla="*/ 250 w 498"/>
                <a:gd name="T9" fmla="*/ 528 h 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8"/>
                <a:gd name="T16" fmla="*/ 0 h 528"/>
                <a:gd name="T17" fmla="*/ 498 w 498"/>
                <a:gd name="T18" fmla="*/ 528 h 5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8" h="528">
                  <a:moveTo>
                    <a:pt x="250" y="522"/>
                  </a:moveTo>
                  <a:lnTo>
                    <a:pt x="498" y="259"/>
                  </a:lnTo>
                  <a:lnTo>
                    <a:pt x="245" y="0"/>
                  </a:lnTo>
                  <a:lnTo>
                    <a:pt x="0" y="259"/>
                  </a:lnTo>
                  <a:lnTo>
                    <a:pt x="250" y="528"/>
                  </a:lnTo>
                </a:path>
              </a:pathLst>
            </a:custGeom>
            <a:solidFill>
              <a:srgbClr val="668D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27" name="Freeform 35"/>
            <p:cNvSpPr>
              <a:spLocks/>
            </p:cNvSpPr>
            <p:nvPr/>
          </p:nvSpPr>
          <p:spPr bwMode="auto">
            <a:xfrm>
              <a:off x="3156" y="2857"/>
              <a:ext cx="251" cy="393"/>
            </a:xfrm>
            <a:custGeom>
              <a:avLst/>
              <a:gdLst>
                <a:gd name="T0" fmla="*/ 0 w 251"/>
                <a:gd name="T1" fmla="*/ 0 h 393"/>
                <a:gd name="T2" fmla="*/ 251 w 251"/>
                <a:gd name="T3" fmla="*/ 267 h 393"/>
                <a:gd name="T4" fmla="*/ 251 w 251"/>
                <a:gd name="T5" fmla="*/ 393 h 393"/>
                <a:gd name="T6" fmla="*/ 0 w 251"/>
                <a:gd name="T7" fmla="*/ 121 h 3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1"/>
                <a:gd name="T13" fmla="*/ 0 h 393"/>
                <a:gd name="T14" fmla="*/ 251 w 251"/>
                <a:gd name="T15" fmla="*/ 393 h 3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1" h="393">
                  <a:moveTo>
                    <a:pt x="0" y="0"/>
                  </a:moveTo>
                  <a:lnTo>
                    <a:pt x="251" y="267"/>
                  </a:lnTo>
                  <a:lnTo>
                    <a:pt x="251" y="393"/>
                  </a:lnTo>
                  <a:lnTo>
                    <a:pt x="0" y="121"/>
                  </a:lnTo>
                </a:path>
              </a:pathLst>
            </a:custGeom>
            <a:solidFill>
              <a:srgbClr val="0040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28" name="Freeform 36"/>
            <p:cNvSpPr>
              <a:spLocks/>
            </p:cNvSpPr>
            <p:nvPr/>
          </p:nvSpPr>
          <p:spPr bwMode="auto">
            <a:xfrm>
              <a:off x="3159" y="2592"/>
              <a:ext cx="493" cy="535"/>
            </a:xfrm>
            <a:custGeom>
              <a:avLst/>
              <a:gdLst>
                <a:gd name="T0" fmla="*/ 227 w 534"/>
                <a:gd name="T1" fmla="*/ 534 h 535"/>
                <a:gd name="T2" fmla="*/ 0 w 534"/>
                <a:gd name="T3" fmla="*/ 269 h 535"/>
                <a:gd name="T4" fmla="*/ 227 w 534"/>
                <a:gd name="T5" fmla="*/ 0 h 535"/>
                <a:gd name="T6" fmla="*/ 454 w 534"/>
                <a:gd name="T7" fmla="*/ 269 h 535"/>
                <a:gd name="T8" fmla="*/ 227 w 534"/>
                <a:gd name="T9" fmla="*/ 534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4"/>
                <a:gd name="T16" fmla="*/ 0 h 535"/>
                <a:gd name="T17" fmla="*/ 534 w 534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4" h="535">
                  <a:moveTo>
                    <a:pt x="266" y="534"/>
                  </a:moveTo>
                  <a:lnTo>
                    <a:pt x="0" y="269"/>
                  </a:lnTo>
                  <a:lnTo>
                    <a:pt x="266" y="0"/>
                  </a:lnTo>
                  <a:lnTo>
                    <a:pt x="533" y="269"/>
                  </a:lnTo>
                  <a:lnTo>
                    <a:pt x="266" y="534"/>
                  </a:lnTo>
                </a:path>
              </a:pathLst>
            </a:custGeom>
            <a:noFill/>
            <a:ln w="12700" cap="rnd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wrap="none" lIns="0" tIns="0" rIns="0">
              <a:spAutoFit/>
            </a:bodyPr>
            <a:lstStyle/>
            <a:p>
              <a:endParaRPr lang="ro-RO"/>
            </a:p>
          </p:txBody>
        </p:sp>
        <p:sp>
          <p:nvSpPr>
            <p:cNvPr id="20529" name="Rectangle 37"/>
            <p:cNvSpPr>
              <a:spLocks noChangeArrowheads="1"/>
            </p:cNvSpPr>
            <p:nvPr/>
          </p:nvSpPr>
          <p:spPr bwMode="auto">
            <a:xfrm>
              <a:off x="3504" y="2492"/>
              <a:ext cx="29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46038">
              <a:spAutoFit/>
            </a:bodyPr>
            <a:lstStyle/>
            <a:p>
              <a:pPr eaLnBrk="0" hangingPunct="0"/>
              <a:r>
                <a:rPr lang="en-GB" altLang="he-IL" sz="2400">
                  <a:solidFill>
                    <a:schemeClr val="bg1"/>
                  </a:solidFill>
                </a:rPr>
                <a:t>WF</a:t>
              </a:r>
              <a:endParaRPr lang="en-GB" altLang="he-IL">
                <a:solidFill>
                  <a:schemeClr val="bg1"/>
                </a:solidFill>
              </a:endParaRPr>
            </a:p>
          </p:txBody>
        </p:sp>
        <p:sp>
          <p:nvSpPr>
            <p:cNvPr id="20530" name="Rectangle 38"/>
            <p:cNvSpPr>
              <a:spLocks noChangeArrowheads="1"/>
            </p:cNvSpPr>
            <p:nvPr/>
          </p:nvSpPr>
          <p:spPr bwMode="auto">
            <a:xfrm>
              <a:off x="3312" y="2736"/>
              <a:ext cx="18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46038">
              <a:spAutoFit/>
            </a:bodyPr>
            <a:lstStyle/>
            <a:p>
              <a:pPr eaLnBrk="0" hangingPunct="0"/>
              <a:r>
                <a:rPr lang="en-GB" altLang="he-IL" sz="2400">
                  <a:solidFill>
                    <a:schemeClr val="bg1"/>
                  </a:solidFill>
                </a:rPr>
                <a:t>IS</a:t>
              </a:r>
              <a:endParaRPr lang="en-GB" altLang="he-IL">
                <a:solidFill>
                  <a:schemeClr val="bg1"/>
                </a:solidFill>
              </a:endParaRPr>
            </a:p>
          </p:txBody>
        </p:sp>
        <p:sp>
          <p:nvSpPr>
            <p:cNvPr id="20531" name="Freeform 39"/>
            <p:cNvSpPr>
              <a:spLocks/>
            </p:cNvSpPr>
            <p:nvPr/>
          </p:nvSpPr>
          <p:spPr bwMode="auto">
            <a:xfrm>
              <a:off x="3154" y="1268"/>
              <a:ext cx="740" cy="854"/>
            </a:xfrm>
            <a:custGeom>
              <a:avLst/>
              <a:gdLst>
                <a:gd name="T0" fmla="*/ 0 w 740"/>
                <a:gd name="T1" fmla="*/ 131 h 854"/>
                <a:gd name="T2" fmla="*/ 0 w 740"/>
                <a:gd name="T3" fmla="*/ 0 h 854"/>
                <a:gd name="T4" fmla="*/ 740 w 740"/>
                <a:gd name="T5" fmla="*/ 799 h 854"/>
                <a:gd name="T6" fmla="*/ 682 w 740"/>
                <a:gd name="T7" fmla="*/ 854 h 854"/>
                <a:gd name="T8" fmla="*/ 0 w 740"/>
                <a:gd name="T9" fmla="*/ 131 h 8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0"/>
                <a:gd name="T16" fmla="*/ 0 h 854"/>
                <a:gd name="T17" fmla="*/ 740 w 740"/>
                <a:gd name="T18" fmla="*/ 854 h 8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0" h="854">
                  <a:moveTo>
                    <a:pt x="0" y="131"/>
                  </a:moveTo>
                  <a:lnTo>
                    <a:pt x="0" y="0"/>
                  </a:lnTo>
                  <a:lnTo>
                    <a:pt x="740" y="799"/>
                  </a:lnTo>
                  <a:lnTo>
                    <a:pt x="682" y="854"/>
                  </a:lnTo>
                  <a:lnTo>
                    <a:pt x="0" y="131"/>
                  </a:lnTo>
                </a:path>
              </a:pathLst>
            </a:custGeom>
            <a:solidFill>
              <a:srgbClr val="E60101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32" name="Freeform 40"/>
            <p:cNvSpPr>
              <a:spLocks/>
            </p:cNvSpPr>
            <p:nvPr/>
          </p:nvSpPr>
          <p:spPr bwMode="auto">
            <a:xfrm>
              <a:off x="3890" y="1801"/>
              <a:ext cx="255" cy="922"/>
            </a:xfrm>
            <a:custGeom>
              <a:avLst/>
              <a:gdLst>
                <a:gd name="T0" fmla="*/ 0 w 255"/>
                <a:gd name="T1" fmla="*/ 796 h 922"/>
                <a:gd name="T2" fmla="*/ 255 w 255"/>
                <a:gd name="T3" fmla="*/ 523 h 922"/>
                <a:gd name="T4" fmla="*/ 1 w 255"/>
                <a:gd name="T5" fmla="*/ 271 h 922"/>
                <a:gd name="T6" fmla="*/ 255 w 255"/>
                <a:gd name="T7" fmla="*/ 0 h 922"/>
                <a:gd name="T8" fmla="*/ 250 w 255"/>
                <a:gd name="T9" fmla="*/ 125 h 922"/>
                <a:gd name="T10" fmla="*/ 61 w 255"/>
                <a:gd name="T11" fmla="*/ 328 h 922"/>
                <a:gd name="T12" fmla="*/ 255 w 255"/>
                <a:gd name="T13" fmla="*/ 523 h 922"/>
                <a:gd name="T14" fmla="*/ 253 w 255"/>
                <a:gd name="T15" fmla="*/ 649 h 922"/>
                <a:gd name="T16" fmla="*/ 0 w 255"/>
                <a:gd name="T17" fmla="*/ 922 h 922"/>
                <a:gd name="T18" fmla="*/ 0 w 255"/>
                <a:gd name="T19" fmla="*/ 799 h 9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5"/>
                <a:gd name="T31" fmla="*/ 0 h 922"/>
                <a:gd name="T32" fmla="*/ 255 w 255"/>
                <a:gd name="T33" fmla="*/ 922 h 9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5" h="922">
                  <a:moveTo>
                    <a:pt x="0" y="796"/>
                  </a:moveTo>
                  <a:lnTo>
                    <a:pt x="255" y="523"/>
                  </a:lnTo>
                  <a:lnTo>
                    <a:pt x="1" y="271"/>
                  </a:lnTo>
                  <a:lnTo>
                    <a:pt x="255" y="0"/>
                  </a:lnTo>
                  <a:lnTo>
                    <a:pt x="250" y="125"/>
                  </a:lnTo>
                  <a:lnTo>
                    <a:pt x="61" y="328"/>
                  </a:lnTo>
                  <a:lnTo>
                    <a:pt x="255" y="523"/>
                  </a:lnTo>
                  <a:lnTo>
                    <a:pt x="253" y="649"/>
                  </a:lnTo>
                  <a:lnTo>
                    <a:pt x="0" y="922"/>
                  </a:lnTo>
                  <a:lnTo>
                    <a:pt x="0" y="799"/>
                  </a:lnTo>
                </a:path>
              </a:pathLst>
            </a:custGeom>
            <a:solidFill>
              <a:srgbClr val="FF3333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33" name="Freeform 41"/>
            <p:cNvSpPr>
              <a:spLocks/>
            </p:cNvSpPr>
            <p:nvPr/>
          </p:nvSpPr>
          <p:spPr bwMode="auto">
            <a:xfrm>
              <a:off x="3155" y="1019"/>
              <a:ext cx="481" cy="511"/>
            </a:xfrm>
            <a:custGeom>
              <a:avLst/>
              <a:gdLst>
                <a:gd name="T0" fmla="*/ 241 w 481"/>
                <a:gd name="T1" fmla="*/ 0 h 511"/>
                <a:gd name="T2" fmla="*/ 0 w 481"/>
                <a:gd name="T3" fmla="*/ 247 h 511"/>
                <a:gd name="T4" fmla="*/ 240 w 481"/>
                <a:gd name="T5" fmla="*/ 511 h 511"/>
                <a:gd name="T6" fmla="*/ 481 w 481"/>
                <a:gd name="T7" fmla="*/ 258 h 511"/>
                <a:gd name="T8" fmla="*/ 240 w 481"/>
                <a:gd name="T9" fmla="*/ 1 h 5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1"/>
                <a:gd name="T16" fmla="*/ 0 h 511"/>
                <a:gd name="T17" fmla="*/ 481 w 481"/>
                <a:gd name="T18" fmla="*/ 511 h 5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1" h="511">
                  <a:moveTo>
                    <a:pt x="241" y="0"/>
                  </a:moveTo>
                  <a:lnTo>
                    <a:pt x="0" y="247"/>
                  </a:lnTo>
                  <a:lnTo>
                    <a:pt x="240" y="511"/>
                  </a:lnTo>
                  <a:lnTo>
                    <a:pt x="481" y="258"/>
                  </a:lnTo>
                  <a:lnTo>
                    <a:pt x="240" y="1"/>
                  </a:lnTo>
                </a:path>
              </a:pathLst>
            </a:custGeom>
            <a:solidFill>
              <a:srgbClr val="FF808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34" name="Freeform 42"/>
            <p:cNvSpPr>
              <a:spLocks/>
            </p:cNvSpPr>
            <p:nvPr/>
          </p:nvSpPr>
          <p:spPr bwMode="auto">
            <a:xfrm>
              <a:off x="3155" y="1023"/>
              <a:ext cx="481" cy="507"/>
            </a:xfrm>
            <a:custGeom>
              <a:avLst/>
              <a:gdLst>
                <a:gd name="T0" fmla="*/ 241 w 481"/>
                <a:gd name="T1" fmla="*/ 0 h 507"/>
                <a:gd name="T2" fmla="*/ 0 w 481"/>
                <a:gd name="T3" fmla="*/ 243 h 507"/>
                <a:gd name="T4" fmla="*/ 243 w 481"/>
                <a:gd name="T5" fmla="*/ 507 h 507"/>
                <a:gd name="T6" fmla="*/ 481 w 481"/>
                <a:gd name="T7" fmla="*/ 254 h 507"/>
                <a:gd name="T8" fmla="*/ 241 w 481"/>
                <a:gd name="T9" fmla="*/ 0 h 5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1"/>
                <a:gd name="T16" fmla="*/ 0 h 507"/>
                <a:gd name="T17" fmla="*/ 481 w 481"/>
                <a:gd name="T18" fmla="*/ 507 h 5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1" h="507">
                  <a:moveTo>
                    <a:pt x="241" y="0"/>
                  </a:moveTo>
                  <a:lnTo>
                    <a:pt x="0" y="243"/>
                  </a:lnTo>
                  <a:lnTo>
                    <a:pt x="243" y="507"/>
                  </a:lnTo>
                  <a:lnTo>
                    <a:pt x="481" y="254"/>
                  </a:lnTo>
                  <a:lnTo>
                    <a:pt x="241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35" name="Freeform 43"/>
            <p:cNvSpPr>
              <a:spLocks/>
            </p:cNvSpPr>
            <p:nvPr/>
          </p:nvSpPr>
          <p:spPr bwMode="auto">
            <a:xfrm>
              <a:off x="3711" y="1533"/>
              <a:ext cx="416" cy="514"/>
            </a:xfrm>
            <a:custGeom>
              <a:avLst/>
              <a:gdLst>
                <a:gd name="T0" fmla="*/ 176 w 416"/>
                <a:gd name="T1" fmla="*/ 0 h 514"/>
                <a:gd name="T2" fmla="*/ 0 w 416"/>
                <a:gd name="T3" fmla="*/ 273 h 514"/>
                <a:gd name="T4" fmla="*/ 176 w 416"/>
                <a:gd name="T5" fmla="*/ 514 h 514"/>
                <a:gd name="T6" fmla="*/ 416 w 416"/>
                <a:gd name="T7" fmla="*/ 254 h 514"/>
                <a:gd name="T8" fmla="*/ 176 w 416"/>
                <a:gd name="T9" fmla="*/ 0 h 5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6"/>
                <a:gd name="T16" fmla="*/ 0 h 514"/>
                <a:gd name="T17" fmla="*/ 416 w 416"/>
                <a:gd name="T18" fmla="*/ 514 h 5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6" h="514">
                  <a:moveTo>
                    <a:pt x="176" y="0"/>
                  </a:moveTo>
                  <a:lnTo>
                    <a:pt x="0" y="273"/>
                  </a:lnTo>
                  <a:lnTo>
                    <a:pt x="176" y="514"/>
                  </a:lnTo>
                  <a:lnTo>
                    <a:pt x="416" y="254"/>
                  </a:lnTo>
                  <a:lnTo>
                    <a:pt x="176" y="0"/>
                  </a:lnTo>
                </a:path>
              </a:pathLst>
            </a:custGeom>
            <a:solidFill>
              <a:srgbClr val="FF808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36" name="Freeform 44"/>
            <p:cNvSpPr>
              <a:spLocks/>
            </p:cNvSpPr>
            <p:nvPr/>
          </p:nvSpPr>
          <p:spPr bwMode="auto">
            <a:xfrm>
              <a:off x="3648" y="1541"/>
              <a:ext cx="492" cy="528"/>
            </a:xfrm>
            <a:custGeom>
              <a:avLst/>
              <a:gdLst>
                <a:gd name="T0" fmla="*/ 242 w 492"/>
                <a:gd name="T1" fmla="*/ 0 h 528"/>
                <a:gd name="T2" fmla="*/ 0 w 492"/>
                <a:gd name="T3" fmla="*/ 256 h 528"/>
                <a:gd name="T4" fmla="*/ 246 w 492"/>
                <a:gd name="T5" fmla="*/ 528 h 528"/>
                <a:gd name="T6" fmla="*/ 492 w 492"/>
                <a:gd name="T7" fmla="*/ 260 h 528"/>
                <a:gd name="T8" fmla="*/ 245 w 492"/>
                <a:gd name="T9" fmla="*/ 1 h 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2"/>
                <a:gd name="T16" fmla="*/ 0 h 528"/>
                <a:gd name="T17" fmla="*/ 492 w 492"/>
                <a:gd name="T18" fmla="*/ 528 h 5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2" h="528">
                  <a:moveTo>
                    <a:pt x="242" y="0"/>
                  </a:moveTo>
                  <a:lnTo>
                    <a:pt x="0" y="256"/>
                  </a:lnTo>
                  <a:lnTo>
                    <a:pt x="246" y="528"/>
                  </a:lnTo>
                  <a:lnTo>
                    <a:pt x="492" y="260"/>
                  </a:lnTo>
                  <a:lnTo>
                    <a:pt x="245" y="1"/>
                  </a:lnTo>
                </a:path>
              </a:pathLst>
            </a:custGeom>
            <a:solidFill>
              <a:srgbClr val="FF8080"/>
            </a:solidFill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37" name="Freeform 45"/>
            <p:cNvSpPr>
              <a:spLocks/>
            </p:cNvSpPr>
            <p:nvPr/>
          </p:nvSpPr>
          <p:spPr bwMode="auto">
            <a:xfrm>
              <a:off x="3399" y="1274"/>
              <a:ext cx="488" cy="519"/>
            </a:xfrm>
            <a:custGeom>
              <a:avLst/>
              <a:gdLst>
                <a:gd name="T0" fmla="*/ 243 w 488"/>
                <a:gd name="T1" fmla="*/ 6 h 519"/>
                <a:gd name="T2" fmla="*/ 488 w 488"/>
                <a:gd name="T3" fmla="*/ 262 h 519"/>
                <a:gd name="T4" fmla="*/ 248 w 488"/>
                <a:gd name="T5" fmla="*/ 519 h 519"/>
                <a:gd name="T6" fmla="*/ 0 w 488"/>
                <a:gd name="T7" fmla="*/ 258 h 519"/>
                <a:gd name="T8" fmla="*/ 245 w 488"/>
                <a:gd name="T9" fmla="*/ 0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8"/>
                <a:gd name="T16" fmla="*/ 0 h 519"/>
                <a:gd name="T17" fmla="*/ 488 w 48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8" h="519">
                  <a:moveTo>
                    <a:pt x="243" y="6"/>
                  </a:moveTo>
                  <a:lnTo>
                    <a:pt x="488" y="262"/>
                  </a:lnTo>
                  <a:lnTo>
                    <a:pt x="248" y="519"/>
                  </a:lnTo>
                  <a:lnTo>
                    <a:pt x="0" y="258"/>
                  </a:lnTo>
                  <a:lnTo>
                    <a:pt x="245" y="0"/>
                  </a:lnTo>
                </a:path>
              </a:pathLst>
            </a:custGeom>
            <a:solidFill>
              <a:srgbClr val="FF808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38" name="Freeform 46"/>
            <p:cNvSpPr>
              <a:spLocks/>
            </p:cNvSpPr>
            <p:nvPr/>
          </p:nvSpPr>
          <p:spPr bwMode="auto">
            <a:xfrm>
              <a:off x="3399" y="1278"/>
              <a:ext cx="489" cy="516"/>
            </a:xfrm>
            <a:custGeom>
              <a:avLst/>
              <a:gdLst>
                <a:gd name="T0" fmla="*/ 240 w 489"/>
                <a:gd name="T1" fmla="*/ 0 h 516"/>
                <a:gd name="T2" fmla="*/ 489 w 489"/>
                <a:gd name="T3" fmla="*/ 260 h 516"/>
                <a:gd name="T4" fmla="*/ 246 w 489"/>
                <a:gd name="T5" fmla="*/ 516 h 516"/>
                <a:gd name="T6" fmla="*/ 0 w 489"/>
                <a:gd name="T7" fmla="*/ 255 h 516"/>
                <a:gd name="T8" fmla="*/ 240 w 489"/>
                <a:gd name="T9" fmla="*/ 0 h 5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9"/>
                <a:gd name="T16" fmla="*/ 0 h 516"/>
                <a:gd name="T17" fmla="*/ 489 w 489"/>
                <a:gd name="T18" fmla="*/ 516 h 5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9" h="516">
                  <a:moveTo>
                    <a:pt x="240" y="0"/>
                  </a:moveTo>
                  <a:lnTo>
                    <a:pt x="489" y="260"/>
                  </a:lnTo>
                  <a:lnTo>
                    <a:pt x="246" y="516"/>
                  </a:lnTo>
                  <a:lnTo>
                    <a:pt x="0" y="255"/>
                  </a:lnTo>
                  <a:lnTo>
                    <a:pt x="24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39" name="Freeform 47"/>
            <p:cNvSpPr>
              <a:spLocks/>
            </p:cNvSpPr>
            <p:nvPr/>
          </p:nvSpPr>
          <p:spPr bwMode="auto">
            <a:xfrm>
              <a:off x="3651" y="2072"/>
              <a:ext cx="487" cy="518"/>
            </a:xfrm>
            <a:custGeom>
              <a:avLst/>
              <a:gdLst>
                <a:gd name="T0" fmla="*/ 243 w 487"/>
                <a:gd name="T1" fmla="*/ 518 h 518"/>
                <a:gd name="T2" fmla="*/ 0 w 487"/>
                <a:gd name="T3" fmla="*/ 255 h 518"/>
                <a:gd name="T4" fmla="*/ 237 w 487"/>
                <a:gd name="T5" fmla="*/ 0 h 518"/>
                <a:gd name="T6" fmla="*/ 487 w 487"/>
                <a:gd name="T7" fmla="*/ 255 h 518"/>
                <a:gd name="T8" fmla="*/ 243 w 487"/>
                <a:gd name="T9" fmla="*/ 518 h 5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7"/>
                <a:gd name="T16" fmla="*/ 0 h 518"/>
                <a:gd name="T17" fmla="*/ 487 w 487"/>
                <a:gd name="T18" fmla="*/ 518 h 5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7" h="518">
                  <a:moveTo>
                    <a:pt x="243" y="518"/>
                  </a:moveTo>
                  <a:lnTo>
                    <a:pt x="0" y="255"/>
                  </a:lnTo>
                  <a:lnTo>
                    <a:pt x="237" y="0"/>
                  </a:lnTo>
                  <a:lnTo>
                    <a:pt x="487" y="255"/>
                  </a:lnTo>
                  <a:lnTo>
                    <a:pt x="243" y="518"/>
                  </a:lnTo>
                </a:path>
              </a:pathLst>
            </a:custGeom>
            <a:solidFill>
              <a:srgbClr val="FF808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40" name="Freeform 48"/>
            <p:cNvSpPr>
              <a:spLocks/>
            </p:cNvSpPr>
            <p:nvPr/>
          </p:nvSpPr>
          <p:spPr bwMode="auto">
            <a:xfrm>
              <a:off x="3648" y="2070"/>
              <a:ext cx="493" cy="523"/>
            </a:xfrm>
            <a:custGeom>
              <a:avLst/>
              <a:gdLst>
                <a:gd name="T0" fmla="*/ 247 w 493"/>
                <a:gd name="T1" fmla="*/ 523 h 523"/>
                <a:gd name="T2" fmla="*/ 0 w 493"/>
                <a:gd name="T3" fmla="*/ 257 h 523"/>
                <a:gd name="T4" fmla="*/ 242 w 493"/>
                <a:gd name="T5" fmla="*/ 0 h 523"/>
                <a:gd name="T6" fmla="*/ 493 w 493"/>
                <a:gd name="T7" fmla="*/ 257 h 523"/>
                <a:gd name="T8" fmla="*/ 247 w 493"/>
                <a:gd name="T9" fmla="*/ 523 h 5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3"/>
                <a:gd name="T16" fmla="*/ 0 h 523"/>
                <a:gd name="T17" fmla="*/ 493 w 493"/>
                <a:gd name="T18" fmla="*/ 523 h 5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3" h="523">
                  <a:moveTo>
                    <a:pt x="247" y="523"/>
                  </a:moveTo>
                  <a:lnTo>
                    <a:pt x="0" y="257"/>
                  </a:lnTo>
                  <a:lnTo>
                    <a:pt x="242" y="0"/>
                  </a:lnTo>
                  <a:lnTo>
                    <a:pt x="493" y="257"/>
                  </a:lnTo>
                  <a:lnTo>
                    <a:pt x="247" y="52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20541" name="Rectangle 49"/>
            <p:cNvSpPr>
              <a:spLocks noChangeArrowheads="1"/>
            </p:cNvSpPr>
            <p:nvPr/>
          </p:nvSpPr>
          <p:spPr bwMode="auto">
            <a:xfrm>
              <a:off x="3504" y="1430"/>
              <a:ext cx="28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46038">
              <a:spAutoFit/>
            </a:bodyPr>
            <a:lstStyle/>
            <a:p>
              <a:pPr eaLnBrk="0" hangingPunct="0"/>
              <a:r>
                <a:rPr lang="en-GB" altLang="he-IL" sz="2400">
                  <a:solidFill>
                    <a:schemeClr val="bg1"/>
                  </a:solidFill>
                </a:rPr>
                <a:t>CO</a:t>
              </a:r>
              <a:endParaRPr lang="en-GB" altLang="he-IL"/>
            </a:p>
          </p:txBody>
        </p:sp>
        <p:sp>
          <p:nvSpPr>
            <p:cNvPr id="20542" name="Rectangle 50"/>
            <p:cNvSpPr>
              <a:spLocks noChangeArrowheads="1"/>
            </p:cNvSpPr>
            <p:nvPr/>
          </p:nvSpPr>
          <p:spPr bwMode="auto">
            <a:xfrm>
              <a:off x="3762" y="2207"/>
              <a:ext cx="256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46038">
              <a:spAutoFit/>
            </a:bodyPr>
            <a:lstStyle/>
            <a:p>
              <a:pPr eaLnBrk="0" hangingPunct="0"/>
              <a:r>
                <a:rPr lang="en-GB" altLang="he-IL" sz="2400">
                  <a:solidFill>
                    <a:schemeClr val="bg1"/>
                  </a:solidFill>
                </a:rPr>
                <a:t>PS</a:t>
              </a:r>
              <a:endParaRPr lang="en-GB" altLang="he-IL"/>
            </a:p>
          </p:txBody>
        </p:sp>
        <p:sp>
          <p:nvSpPr>
            <p:cNvPr id="20543" name="Rectangle 51"/>
            <p:cNvSpPr>
              <a:spLocks noChangeArrowheads="1"/>
            </p:cNvSpPr>
            <p:nvPr/>
          </p:nvSpPr>
          <p:spPr bwMode="auto">
            <a:xfrm>
              <a:off x="3744" y="1680"/>
              <a:ext cx="27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46038">
              <a:spAutoFit/>
            </a:bodyPr>
            <a:lstStyle/>
            <a:p>
              <a:pPr eaLnBrk="0" hangingPunct="0"/>
              <a:r>
                <a:rPr lang="en-GB" altLang="he-IL" sz="2400">
                  <a:solidFill>
                    <a:schemeClr val="bg1"/>
                  </a:solidFill>
                </a:rPr>
                <a:t>AA</a:t>
              </a:r>
              <a:endParaRPr lang="en-GB" altLang="he-IL"/>
            </a:p>
          </p:txBody>
        </p:sp>
        <p:sp>
          <p:nvSpPr>
            <p:cNvPr id="20544" name="Rectangle 52"/>
            <p:cNvSpPr>
              <a:spLocks noChangeArrowheads="1"/>
            </p:cNvSpPr>
            <p:nvPr/>
          </p:nvSpPr>
          <p:spPr bwMode="auto">
            <a:xfrm>
              <a:off x="3312" y="1152"/>
              <a:ext cx="17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GB" altLang="he-IL" sz="2400">
                  <a:solidFill>
                    <a:schemeClr val="bg1"/>
                  </a:solidFill>
                </a:rPr>
                <a:t>FI</a:t>
              </a:r>
              <a:endParaRPr lang="en-GB" altLang="he-IL"/>
            </a:p>
          </p:txBody>
        </p:sp>
        <p:sp>
          <p:nvSpPr>
            <p:cNvPr id="20545" name="Rectangle 53"/>
            <p:cNvSpPr>
              <a:spLocks noChangeArrowheads="1"/>
            </p:cNvSpPr>
            <p:nvPr/>
          </p:nvSpPr>
          <p:spPr bwMode="auto">
            <a:xfrm>
              <a:off x="2286" y="2784"/>
              <a:ext cx="27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46038">
              <a:spAutoFit/>
            </a:bodyPr>
            <a:lstStyle/>
            <a:p>
              <a:pPr eaLnBrk="0" hangingPunct="0"/>
              <a:r>
                <a:rPr lang="en-GB" altLang="he-IL" sz="2400">
                  <a:solidFill>
                    <a:srgbClr val="0000FF"/>
                  </a:solidFill>
                </a:rPr>
                <a:t>HR</a:t>
              </a:r>
              <a:endParaRPr lang="en-GB" altLang="he-IL" sz="2400"/>
            </a:p>
          </p:txBody>
        </p:sp>
        <p:sp>
          <p:nvSpPr>
            <p:cNvPr id="20546" name="Freeform 54"/>
            <p:cNvSpPr>
              <a:spLocks/>
            </p:cNvSpPr>
            <p:nvPr/>
          </p:nvSpPr>
          <p:spPr bwMode="auto">
            <a:xfrm>
              <a:off x="3403" y="2330"/>
              <a:ext cx="485" cy="527"/>
            </a:xfrm>
            <a:custGeom>
              <a:avLst/>
              <a:gdLst>
                <a:gd name="T0" fmla="*/ 246 w 485"/>
                <a:gd name="T1" fmla="*/ 527 h 527"/>
                <a:gd name="T2" fmla="*/ 485 w 485"/>
                <a:gd name="T3" fmla="*/ 264 h 527"/>
                <a:gd name="T4" fmla="*/ 241 w 485"/>
                <a:gd name="T5" fmla="*/ 0 h 527"/>
                <a:gd name="T6" fmla="*/ 0 w 485"/>
                <a:gd name="T7" fmla="*/ 262 h 527"/>
                <a:gd name="T8" fmla="*/ 246 w 485"/>
                <a:gd name="T9" fmla="*/ 527 h 5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5"/>
                <a:gd name="T16" fmla="*/ 0 h 527"/>
                <a:gd name="T17" fmla="*/ 485 w 485"/>
                <a:gd name="T18" fmla="*/ 527 h 5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5" h="527">
                  <a:moveTo>
                    <a:pt x="246" y="527"/>
                  </a:moveTo>
                  <a:lnTo>
                    <a:pt x="485" y="264"/>
                  </a:lnTo>
                  <a:lnTo>
                    <a:pt x="241" y="0"/>
                  </a:lnTo>
                  <a:lnTo>
                    <a:pt x="0" y="262"/>
                  </a:lnTo>
                  <a:lnTo>
                    <a:pt x="246" y="527"/>
                  </a:lnTo>
                </a:path>
              </a:pathLst>
            </a:custGeom>
            <a:noFill/>
            <a:ln w="12700" cap="rnd" cmpd="sng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57" name="Rectangle 56"/>
          <p:cNvSpPr txBox="1">
            <a:spLocks noChangeArrowheads="1"/>
          </p:cNvSpPr>
          <p:nvPr/>
        </p:nvSpPr>
        <p:spPr>
          <a:xfrm>
            <a:off x="1428750" y="785813"/>
            <a:ext cx="7429500" cy="35401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o-RO" sz="2400" b="1" kern="0" dirty="0">
                <a:solidFill>
                  <a:schemeClr val="accent2"/>
                </a:solidFill>
                <a:latin typeface="+mn-lt"/>
              </a:rPr>
              <a:t>COMPONENTA  </a:t>
            </a:r>
            <a:r>
              <a:rPr lang="en-GB" sz="2400" b="1" kern="0" dirty="0">
                <a:solidFill>
                  <a:schemeClr val="accent2"/>
                </a:solidFill>
                <a:latin typeface="+mn-lt"/>
              </a:rPr>
              <a:t> SOFTWARE</a:t>
            </a:r>
            <a:r>
              <a:rPr lang="ro-RO" sz="2400" b="1" kern="0" dirty="0">
                <a:solidFill>
                  <a:schemeClr val="accent2"/>
                </a:solidFill>
                <a:latin typeface="+mn-lt"/>
              </a:rPr>
              <a:t>  </a:t>
            </a:r>
            <a:r>
              <a:rPr lang="en-GB" sz="2400" b="1" kern="0" dirty="0">
                <a:solidFill>
                  <a:schemeClr val="accent2"/>
                </a:solidFill>
                <a:latin typeface="+mn-lt"/>
              </a:rPr>
              <a:t> A </a:t>
            </a:r>
            <a:r>
              <a:rPr lang="ro-RO" sz="2400" b="1" kern="0" dirty="0">
                <a:solidFill>
                  <a:schemeClr val="accent2"/>
                </a:solidFill>
                <a:latin typeface="+mn-lt"/>
              </a:rPr>
              <a:t>  </a:t>
            </a:r>
            <a:r>
              <a:rPr lang="en-GB" sz="2400" b="1" kern="0" dirty="0">
                <a:solidFill>
                  <a:schemeClr val="accent2"/>
                </a:solidFill>
                <a:latin typeface="+mn-lt"/>
              </a:rPr>
              <a:t>SISTEMULUI</a:t>
            </a:r>
          </a:p>
        </p:txBody>
      </p:sp>
      <p:sp>
        <p:nvSpPr>
          <p:cNvPr id="20488" name="Rectangle 57"/>
          <p:cNvSpPr>
            <a:spLocks noChangeArrowheads="1"/>
          </p:cNvSpPr>
          <p:nvPr/>
        </p:nvSpPr>
        <p:spPr bwMode="auto">
          <a:xfrm>
            <a:off x="1762125" y="4229100"/>
            <a:ext cx="1468438" cy="2111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altLang="en-US" sz="1200" b="1"/>
              <a:t> </a:t>
            </a:r>
            <a:r>
              <a:rPr lang="en-GB" altLang="he-IL" sz="1200" b="1">
                <a:solidFill>
                  <a:schemeClr val="bg1"/>
                </a:solidFill>
              </a:rPr>
              <a:t>Plant Maintenance</a:t>
            </a:r>
          </a:p>
        </p:txBody>
      </p:sp>
      <p:sp>
        <p:nvSpPr>
          <p:cNvPr id="20489" name="Rectangle 58"/>
          <p:cNvSpPr>
            <a:spLocks noChangeArrowheads="1"/>
          </p:cNvSpPr>
          <p:nvPr/>
        </p:nvSpPr>
        <p:spPr bwMode="auto">
          <a:xfrm>
            <a:off x="1219200" y="3786188"/>
            <a:ext cx="1622425" cy="2111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altLang="en-US" sz="1200"/>
              <a:t> </a:t>
            </a:r>
            <a:r>
              <a:rPr lang="en-GB" altLang="he-IL" sz="1200" b="1">
                <a:solidFill>
                  <a:schemeClr val="bg1"/>
                </a:solidFill>
              </a:rPr>
              <a:t>Quality Management</a:t>
            </a:r>
          </a:p>
        </p:txBody>
      </p:sp>
      <p:sp>
        <p:nvSpPr>
          <p:cNvPr id="20490" name="Rectangle 59"/>
          <p:cNvSpPr>
            <a:spLocks noChangeArrowheads="1"/>
          </p:cNvSpPr>
          <p:nvPr/>
        </p:nvSpPr>
        <p:spPr bwMode="auto">
          <a:xfrm>
            <a:off x="2052638" y="2089150"/>
            <a:ext cx="1535112" cy="2111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altLang="he-IL" sz="1200" b="1">
                <a:solidFill>
                  <a:schemeClr val="bg1"/>
                </a:solidFill>
              </a:rPr>
              <a:t>Sales &amp; Distribution</a:t>
            </a:r>
          </a:p>
        </p:txBody>
      </p:sp>
      <p:sp>
        <p:nvSpPr>
          <p:cNvPr id="20491" name="Rectangle 60"/>
          <p:cNvSpPr>
            <a:spLocks noChangeArrowheads="1"/>
          </p:cNvSpPr>
          <p:nvPr/>
        </p:nvSpPr>
        <p:spPr bwMode="auto">
          <a:xfrm>
            <a:off x="1320800" y="2932113"/>
            <a:ext cx="1582738" cy="2111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altLang="he-IL" sz="1200" b="1">
                <a:solidFill>
                  <a:schemeClr val="bg1"/>
                </a:solidFill>
              </a:rPr>
              <a:t>Production Planning</a:t>
            </a:r>
          </a:p>
        </p:txBody>
      </p:sp>
      <p:sp>
        <p:nvSpPr>
          <p:cNvPr id="20492" name="Rectangle 61"/>
          <p:cNvSpPr>
            <a:spLocks noChangeArrowheads="1"/>
          </p:cNvSpPr>
          <p:nvPr/>
        </p:nvSpPr>
        <p:spPr bwMode="auto">
          <a:xfrm>
            <a:off x="1473200" y="2495550"/>
            <a:ext cx="1719263" cy="2111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altLang="he-IL" sz="1200" b="1">
                <a:solidFill>
                  <a:schemeClr val="bg1"/>
                </a:solidFill>
              </a:rPr>
              <a:t>Materials Management</a:t>
            </a:r>
          </a:p>
        </p:txBody>
      </p:sp>
      <p:sp>
        <p:nvSpPr>
          <p:cNvPr id="20493" name="Rectangle 62"/>
          <p:cNvSpPr>
            <a:spLocks noChangeArrowheads="1"/>
          </p:cNvSpPr>
          <p:nvPr/>
        </p:nvSpPr>
        <p:spPr bwMode="auto">
          <a:xfrm>
            <a:off x="2257425" y="4656138"/>
            <a:ext cx="1343025" cy="2111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altLang="he-IL" sz="1200">
                <a:solidFill>
                  <a:schemeClr val="bg1"/>
                </a:solidFill>
              </a:rPr>
              <a:t>Human Resources</a:t>
            </a:r>
          </a:p>
        </p:txBody>
      </p:sp>
      <p:sp>
        <p:nvSpPr>
          <p:cNvPr id="20494" name="Rectangle 64"/>
          <p:cNvSpPr>
            <a:spLocks noChangeArrowheads="1"/>
          </p:cNvSpPr>
          <p:nvPr/>
        </p:nvSpPr>
        <p:spPr bwMode="auto">
          <a:xfrm>
            <a:off x="5554663" y="4594225"/>
            <a:ext cx="1427162" cy="2111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altLang="he-IL" sz="1200" b="1">
                <a:solidFill>
                  <a:schemeClr val="bg1"/>
                </a:solidFill>
              </a:rPr>
              <a:t>Industry Solutions</a:t>
            </a:r>
          </a:p>
        </p:txBody>
      </p:sp>
      <p:sp>
        <p:nvSpPr>
          <p:cNvPr id="20495" name="Rectangle 65"/>
          <p:cNvSpPr>
            <a:spLocks noChangeArrowheads="1"/>
          </p:cNvSpPr>
          <p:nvPr/>
        </p:nvSpPr>
        <p:spPr bwMode="auto">
          <a:xfrm>
            <a:off x="6042025" y="2511425"/>
            <a:ext cx="895350" cy="2111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altLang="he-IL" sz="1200" b="1">
                <a:solidFill>
                  <a:schemeClr val="bg1"/>
                </a:solidFill>
              </a:rPr>
              <a:t>Controlling</a:t>
            </a:r>
          </a:p>
        </p:txBody>
      </p:sp>
      <p:sp>
        <p:nvSpPr>
          <p:cNvPr id="20496" name="Rectangle 66"/>
          <p:cNvSpPr>
            <a:spLocks noChangeArrowheads="1"/>
          </p:cNvSpPr>
          <p:nvPr/>
        </p:nvSpPr>
        <p:spPr bwMode="auto">
          <a:xfrm>
            <a:off x="6434138" y="3732213"/>
            <a:ext cx="1182687" cy="2111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altLang="he-IL" sz="1200" b="1">
                <a:solidFill>
                  <a:schemeClr val="bg1"/>
                </a:solidFill>
              </a:rPr>
              <a:t>Project System</a:t>
            </a:r>
          </a:p>
        </p:txBody>
      </p:sp>
      <p:sp>
        <p:nvSpPr>
          <p:cNvPr id="20497" name="Rectangle 67"/>
          <p:cNvSpPr>
            <a:spLocks noChangeArrowheads="1"/>
          </p:cNvSpPr>
          <p:nvPr/>
        </p:nvSpPr>
        <p:spPr bwMode="auto">
          <a:xfrm>
            <a:off x="6383338" y="2938463"/>
            <a:ext cx="1374775" cy="2111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altLang="he-IL" sz="1200" b="1">
                <a:solidFill>
                  <a:schemeClr val="bg1"/>
                </a:solidFill>
              </a:rPr>
              <a:t>Asset Accounting</a:t>
            </a:r>
          </a:p>
        </p:txBody>
      </p:sp>
      <p:sp>
        <p:nvSpPr>
          <p:cNvPr id="20498" name="Rectangle 68"/>
          <p:cNvSpPr>
            <a:spLocks noChangeArrowheads="1"/>
          </p:cNvSpPr>
          <p:nvPr/>
        </p:nvSpPr>
        <p:spPr bwMode="auto">
          <a:xfrm>
            <a:off x="5634038" y="2103438"/>
            <a:ext cx="1479550" cy="2111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36000" tIns="18000" rIns="36000" bIns="18000" anchor="ctr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altLang="he-IL" sz="1200">
                <a:solidFill>
                  <a:schemeClr val="bg1"/>
                </a:solidFill>
              </a:rPr>
              <a:t>Financial Accounting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Exemplu de interfa</a:t>
            </a:r>
            <a:r>
              <a:rPr lang="ro-RO" smtClean="0"/>
              <a:t>ţă software CRM</a:t>
            </a:r>
            <a:endParaRPr lang="en-US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62625" y="1219199"/>
            <a:ext cx="7881375" cy="528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BAZA  DE DATE </a:t>
            </a:r>
            <a:endParaRPr lang="en-US" smtClean="0"/>
          </a:p>
        </p:txBody>
      </p:sp>
      <p:pic>
        <p:nvPicPr>
          <p:cNvPr id="22531" name="Content Placeholder 3" descr="http://support.quadstone.com/info/requirements/architecture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1556111"/>
            <a:ext cx="7499350" cy="45839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00063" y="692150"/>
            <a:ext cx="8115300" cy="649288"/>
          </a:xfrm>
        </p:spPr>
        <p:txBody>
          <a:bodyPr>
            <a:normAutofit fontScale="90000"/>
          </a:bodyPr>
          <a:lstStyle/>
          <a:p>
            <a:pPr algn="ctr"/>
            <a:r>
              <a:rPr lang="ro-RO" smtClean="0"/>
              <a:t>Tematica cursului şi a lucrărilor de laborator </a:t>
            </a: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pPr>
              <a:buFont typeface="Trebuchet MS" pitchFamily="34" charset="0"/>
              <a:buAutoNum type="arabicPeriod"/>
            </a:pPr>
            <a:r>
              <a:rPr lang="ro-RO" sz="2000" b="1" dirty="0" smtClean="0"/>
              <a:t>Sistemul Informaţional </a:t>
            </a:r>
            <a:r>
              <a:rPr lang="ro-RO" sz="2000" dirty="0" smtClean="0"/>
              <a:t>pentru managementul afacerilor în economia digitală.</a:t>
            </a:r>
            <a:endParaRPr lang="en-US" sz="2000" dirty="0" smtClean="0"/>
          </a:p>
          <a:p>
            <a:pPr>
              <a:buFont typeface="Trebuchet MS" pitchFamily="34" charset="0"/>
              <a:buAutoNum type="arabicPeriod"/>
            </a:pPr>
            <a:r>
              <a:rPr lang="ro-RO" sz="2000" b="1" dirty="0" smtClean="0"/>
              <a:t>Infrastructura hardware </a:t>
            </a:r>
            <a:r>
              <a:rPr lang="ro-RO" sz="2000" dirty="0" smtClean="0"/>
              <a:t> - calculatoare şi reţelele de calculatoare, dispozitive mobile şi reţele </a:t>
            </a:r>
            <a:r>
              <a:rPr lang="ro-RO" sz="2000" dirty="0" err="1" smtClean="0"/>
              <a:t>wireless</a:t>
            </a:r>
            <a:r>
              <a:rPr lang="ro-RO" sz="2000" dirty="0" smtClean="0"/>
              <a:t>; </a:t>
            </a:r>
          </a:p>
          <a:p>
            <a:pPr>
              <a:buFontTx/>
              <a:buAutoNum type="arabicPeriod" startAt="3"/>
            </a:pPr>
            <a:r>
              <a:rPr lang="en-US" sz="2000" b="1" dirty="0" err="1" smtClean="0">
                <a:cs typeface="Times New Roman" pitchFamily="18" charset="0"/>
              </a:rPr>
              <a:t>Instrumente</a:t>
            </a:r>
            <a:r>
              <a:rPr lang="en-US" sz="2000" b="1" dirty="0" smtClean="0">
                <a:cs typeface="Times New Roman" pitchFamily="18" charset="0"/>
              </a:rPr>
              <a:t> de </a:t>
            </a:r>
            <a:r>
              <a:rPr lang="en-US" sz="2000" b="1" dirty="0" err="1" smtClean="0">
                <a:cs typeface="Times New Roman" pitchFamily="18" charset="0"/>
              </a:rPr>
              <a:t>lucru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US" sz="2000" b="1" dirty="0" err="1" smtClean="0">
                <a:cs typeface="Times New Roman" pitchFamily="18" charset="0"/>
              </a:rPr>
              <a:t>colaborativ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US" sz="2000" b="1" dirty="0" err="1" smtClean="0">
                <a:cs typeface="Times New Roman" pitchFamily="18" charset="0"/>
              </a:rPr>
              <a:t>pentru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US" sz="2000" b="1" dirty="0" err="1" smtClean="0">
                <a:cs typeface="Times New Roman" pitchFamily="18" charset="0"/>
              </a:rPr>
              <a:t>comunicare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err="1" smtClean="0">
                <a:cs typeface="Times New Roman" pitchFamily="18" charset="0"/>
              </a:rPr>
              <a:t>în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b="1" dirty="0" smtClean="0">
                <a:cs typeface="Times New Roman" pitchFamily="18" charset="0"/>
              </a:rPr>
              <a:t>   </a:t>
            </a:r>
            <a:r>
              <a:rPr lang="en-US" sz="2000" dirty="0" err="1" smtClean="0">
                <a:cs typeface="Times New Roman" pitchFamily="18" charset="0"/>
              </a:rPr>
              <a:t>afaceri</a:t>
            </a:r>
            <a:r>
              <a:rPr lang="en-US" sz="2000" dirty="0" smtClean="0">
                <a:cs typeface="Times New Roman" pitchFamily="18" charset="0"/>
              </a:rPr>
              <a:t>  </a:t>
            </a:r>
            <a:r>
              <a:rPr lang="en-US" sz="2000" dirty="0" err="1" smtClean="0">
                <a:cs typeface="Times New Roman" pitchFamily="18" charset="0"/>
              </a:rPr>
              <a:t>electronice</a:t>
            </a:r>
            <a:r>
              <a:rPr lang="ro-RO" sz="2000" dirty="0" smtClean="0">
                <a:cs typeface="Times New Roman" pitchFamily="18" charset="0"/>
              </a:rPr>
              <a:t>;</a:t>
            </a:r>
            <a:endParaRPr lang="en-US" sz="2000" dirty="0" smtClean="0">
              <a:cs typeface="Times New Roman" pitchFamily="18" charset="0"/>
            </a:endParaRPr>
          </a:p>
          <a:p>
            <a:pPr>
              <a:buFontTx/>
              <a:buAutoNum type="arabicPeriod" startAt="3"/>
            </a:pPr>
            <a:r>
              <a:rPr lang="ro-RO" sz="2000" b="1" dirty="0" smtClean="0"/>
              <a:t>INTERNET</a:t>
            </a:r>
            <a:r>
              <a:rPr lang="ro-RO" sz="2000" dirty="0" smtClean="0"/>
              <a:t> – servicii Internet, categorii de afaceri pe Internet, HTML şi Web design pentru </a:t>
            </a:r>
            <a:r>
              <a:rPr lang="ro-RO" sz="2000" b="1" dirty="0" smtClean="0"/>
              <a:t>e-business</a:t>
            </a:r>
            <a:r>
              <a:rPr lang="ro-RO" sz="2000" dirty="0" smtClean="0"/>
              <a:t>;</a:t>
            </a:r>
            <a:endParaRPr lang="en-US" sz="2000" dirty="0" smtClean="0"/>
          </a:p>
          <a:p>
            <a:pPr>
              <a:buFontTx/>
              <a:buAutoNum type="arabicPeriod" startAt="3"/>
            </a:pPr>
            <a:r>
              <a:rPr lang="ro-RO" sz="2000" dirty="0" smtClean="0"/>
              <a:t>Managementul informaţiilor utilizând  </a:t>
            </a:r>
            <a:r>
              <a:rPr lang="ro-RO" sz="2000" b="1" dirty="0" smtClean="0"/>
              <a:t>Sisteme de Gestiune a Bazelor de Date Relaţionale</a:t>
            </a:r>
            <a:r>
              <a:rPr lang="ro-RO" sz="2000" dirty="0" smtClean="0"/>
              <a:t>, elemente </a:t>
            </a:r>
            <a:r>
              <a:rPr lang="ro-RO" sz="2000" b="1" dirty="0" smtClean="0"/>
              <a:t>SQL;</a:t>
            </a:r>
            <a:endParaRPr lang="en-US" sz="2000" b="1" dirty="0" smtClean="0"/>
          </a:p>
          <a:p>
            <a:pPr>
              <a:buFontTx/>
              <a:buAutoNum type="arabicPeriod" startAt="3"/>
            </a:pPr>
            <a:r>
              <a:rPr lang="ro-RO" sz="2000" dirty="0" smtClean="0"/>
              <a:t> </a:t>
            </a:r>
            <a:r>
              <a:rPr lang="en-US" sz="2000" dirty="0" err="1" smtClean="0"/>
              <a:t>Aplica</a:t>
            </a:r>
            <a:r>
              <a:rPr lang="ro-RO" sz="2000" dirty="0" smtClean="0"/>
              <a:t>ţ</a:t>
            </a:r>
            <a:r>
              <a:rPr lang="en-US" sz="2000" dirty="0" smtClean="0"/>
              <a:t>ii </a:t>
            </a:r>
            <a:r>
              <a:rPr lang="en-US" sz="2000" dirty="0" err="1" smtClean="0"/>
              <a:t>informatice</a:t>
            </a:r>
            <a:r>
              <a:rPr lang="en-US" sz="2000" dirty="0" smtClean="0"/>
              <a:t>  </a:t>
            </a:r>
            <a:r>
              <a:rPr lang="en-US" sz="2000" dirty="0" err="1" smtClean="0"/>
              <a:t>corporatiste</a:t>
            </a:r>
            <a:r>
              <a:rPr lang="ro-RO" sz="2000" dirty="0" smtClean="0"/>
              <a:t>:</a:t>
            </a:r>
            <a:r>
              <a:rPr lang="en-US" sz="2000" dirty="0" smtClean="0"/>
              <a:t> </a:t>
            </a:r>
            <a:r>
              <a:rPr lang="ro-RO" sz="2000" dirty="0" smtClean="0"/>
              <a:t>sisteme </a:t>
            </a:r>
            <a:r>
              <a:rPr lang="en-US" sz="2000" b="1" dirty="0" smtClean="0"/>
              <a:t>ERP</a:t>
            </a:r>
            <a:r>
              <a:rPr lang="ro-RO" sz="2000" dirty="0" smtClean="0"/>
              <a:t> şi aplicaţii </a:t>
            </a:r>
            <a:r>
              <a:rPr lang="ro-RO" sz="2000" b="1" dirty="0" smtClean="0"/>
              <a:t>BI</a:t>
            </a:r>
            <a:r>
              <a:rPr lang="ro-RO" sz="2000" dirty="0" smtClean="0"/>
              <a:t>, sistemul </a:t>
            </a:r>
            <a:r>
              <a:rPr lang="ro-RO" sz="2000" b="1" dirty="0" smtClean="0"/>
              <a:t>SAP;</a:t>
            </a:r>
            <a:endParaRPr lang="en-US" sz="2000" b="1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Tematica</a:t>
            </a:r>
            <a:endParaRPr lang="ro-RO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7"/>
              <a:defRPr/>
            </a:pPr>
            <a:r>
              <a:rPr lang="ro-RO" sz="2000" dirty="0" smtClean="0"/>
              <a:t>Practica utilizării si stemului MS Dynamics </a:t>
            </a:r>
            <a:r>
              <a:rPr lang="ro-RO" sz="2000" b="1" dirty="0" smtClean="0"/>
              <a:t>CRM</a:t>
            </a:r>
            <a:r>
              <a:rPr lang="ro-RO" sz="2000" dirty="0" smtClean="0"/>
              <a:t> în  managementul afacerilor internaţionale; 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ro-RO" sz="2000" dirty="0" smtClean="0"/>
              <a:t>S</a:t>
            </a:r>
            <a:r>
              <a:rPr lang="en-US" sz="2000" dirty="0" err="1" smtClean="0"/>
              <a:t>isteme</a:t>
            </a:r>
            <a:r>
              <a:rPr lang="en-US" sz="2000" dirty="0" smtClean="0"/>
              <a:t> </a:t>
            </a:r>
            <a:r>
              <a:rPr lang="ro-RO" sz="2000" dirty="0" smtClean="0"/>
              <a:t>I</a:t>
            </a:r>
            <a:r>
              <a:rPr lang="en-US" sz="2000" dirty="0" err="1" smtClean="0"/>
              <a:t>nformatice</a:t>
            </a:r>
            <a:r>
              <a:rPr lang="en-US" sz="2000" dirty="0" smtClean="0"/>
              <a:t> </a:t>
            </a:r>
            <a:r>
              <a:rPr lang="ro-RO" sz="2000" dirty="0" smtClean="0"/>
              <a:t>G</a:t>
            </a:r>
            <a:r>
              <a:rPr lang="en-US" sz="2000" dirty="0" err="1" smtClean="0"/>
              <a:t>eografice</a:t>
            </a:r>
            <a:r>
              <a:rPr lang="en-US" sz="2000" dirty="0" smtClean="0"/>
              <a:t> – </a:t>
            </a:r>
            <a:r>
              <a:rPr lang="ro-RO" sz="2000" dirty="0" smtClean="0"/>
              <a:t> </a:t>
            </a:r>
            <a:r>
              <a:rPr lang="ro-RO" sz="2000" b="1" dirty="0" smtClean="0"/>
              <a:t>GIS</a:t>
            </a:r>
            <a:r>
              <a:rPr lang="en-US" sz="2000" dirty="0" smtClean="0"/>
              <a:t>, </a:t>
            </a:r>
            <a:r>
              <a:rPr lang="en-US" sz="2000" dirty="0" err="1" smtClean="0"/>
              <a:t>pentru</a:t>
            </a:r>
            <a:r>
              <a:rPr lang="en-US" sz="2000" dirty="0" smtClean="0"/>
              <a:t> </a:t>
            </a:r>
            <a:r>
              <a:rPr lang="en-US" sz="2000" dirty="0" err="1" smtClean="0"/>
              <a:t>analiza</a:t>
            </a:r>
            <a:r>
              <a:rPr lang="en-US" sz="2000" dirty="0" smtClean="0"/>
              <a:t>,  </a:t>
            </a:r>
            <a:r>
              <a:rPr lang="en-US" sz="2000" dirty="0" err="1" smtClean="0"/>
              <a:t>si</a:t>
            </a:r>
            <a:r>
              <a:rPr lang="en-US" sz="2000" dirty="0" smtClean="0"/>
              <a:t>  </a:t>
            </a:r>
            <a:r>
              <a:rPr lang="ro-RO" sz="2000" dirty="0" smtClean="0"/>
              <a:t>  </a:t>
            </a:r>
            <a:r>
              <a:rPr lang="en-US" sz="2000" dirty="0" err="1" smtClean="0"/>
              <a:t>dezvoltarea</a:t>
            </a:r>
            <a:r>
              <a:rPr lang="en-US" sz="2000" dirty="0" smtClean="0"/>
              <a:t> </a:t>
            </a:r>
            <a:r>
              <a:rPr lang="en-US" sz="2000" dirty="0" err="1" smtClean="0"/>
              <a:t>afacerilor</a:t>
            </a:r>
            <a:r>
              <a:rPr lang="en-US" sz="2000" dirty="0" smtClean="0"/>
              <a:t> </a:t>
            </a:r>
            <a:r>
              <a:rPr lang="en-US" sz="2000" dirty="0" err="1" smtClean="0"/>
              <a:t>economice</a:t>
            </a:r>
            <a:r>
              <a:rPr lang="ro-RO" sz="2000" dirty="0" smtClean="0"/>
              <a:t> - </a:t>
            </a:r>
            <a:r>
              <a:rPr lang="ro-RO" sz="2000" b="1" dirty="0" err="1" smtClean="0"/>
              <a:t>ArcGis</a:t>
            </a:r>
            <a:r>
              <a:rPr lang="ro-RO" sz="2000" b="1" dirty="0" smtClean="0"/>
              <a:t> Online</a:t>
            </a:r>
            <a:r>
              <a:rPr lang="ro-RO" sz="2000" dirty="0" smtClean="0"/>
              <a:t>;</a:t>
            </a: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ro-RO" sz="2000" dirty="0" smtClean="0"/>
              <a:t>Platforme integrate pentru </a:t>
            </a:r>
            <a:r>
              <a:rPr lang="ro-RO" sz="2000" b="1" dirty="0" smtClean="0"/>
              <a:t>Document Management </a:t>
            </a:r>
            <a:r>
              <a:rPr lang="ro-RO" sz="2000" dirty="0" smtClean="0"/>
              <a:t>– sistemul  </a:t>
            </a:r>
            <a:r>
              <a:rPr lang="ro-RO" sz="2000" b="1" dirty="0" smtClean="0"/>
              <a:t>ELO Office</a:t>
            </a:r>
            <a:r>
              <a:rPr lang="ro-RO" sz="2000" dirty="0" smtClean="0"/>
              <a:t>; </a:t>
            </a: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ro-RO" sz="2000" dirty="0" smtClean="0"/>
              <a:t>Probleme de </a:t>
            </a:r>
            <a:r>
              <a:rPr lang="ro-RO" sz="2000" b="1" dirty="0" smtClean="0"/>
              <a:t>securitate</a:t>
            </a:r>
            <a:r>
              <a:rPr lang="ro-RO" sz="2000" dirty="0" smtClean="0"/>
              <a:t> a informațiilor în  sistemele IT.</a:t>
            </a:r>
          </a:p>
          <a:p>
            <a:pPr marL="457200" indent="-457200">
              <a:buFontTx/>
              <a:buAutoNum type="arabicPeriod" startAt="9"/>
              <a:defRPr/>
            </a:pPr>
            <a:endParaRPr lang="ro-RO" sz="2000" dirty="0" smtClean="0"/>
          </a:p>
          <a:p>
            <a:pPr>
              <a:defRPr/>
            </a:pPr>
            <a:endParaRPr lang="ro-RO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BIBLIOGRAFIE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  <a:defRPr/>
            </a:pPr>
            <a:r>
              <a:rPr lang="ro-RO" sz="2000" dirty="0" smtClean="0"/>
              <a:t>T. Surcel, R. Mârşanu, A Reveiu, P Pocatilu, F Alecu, R Bologa, </a:t>
            </a:r>
            <a:r>
              <a:rPr lang="ro-RO" sz="2000" b="1" i="1" dirty="0" smtClean="0"/>
              <a:t>Informatică Economică</a:t>
            </a:r>
            <a:r>
              <a:rPr lang="ro-RO" sz="2000" dirty="0" smtClean="0"/>
              <a:t>, Ed. Tribuna  Ec. 2005; </a:t>
            </a:r>
            <a:endParaRPr lang="en-US" sz="2000" dirty="0" smtClean="0"/>
          </a:p>
          <a:p>
            <a:pPr marL="457200" indent="-457200">
              <a:buFontTx/>
              <a:buAutoNum type="arabicPeriod"/>
              <a:defRPr/>
            </a:pPr>
            <a:r>
              <a:rPr lang="ro-RO" sz="2000" dirty="0" smtClean="0"/>
              <a:t> Adriana Reveiu, </a:t>
            </a:r>
            <a:r>
              <a:rPr lang="ro-RO" sz="2000" b="1" i="1" dirty="0" smtClean="0"/>
              <a:t>Information Technology and Communication for Business</a:t>
            </a:r>
            <a:r>
              <a:rPr lang="ro-RO" sz="2000" i="1" dirty="0" smtClean="0"/>
              <a:t>,</a:t>
            </a:r>
            <a:r>
              <a:rPr lang="ro-RO" sz="2000" dirty="0" smtClean="0"/>
              <a:t> A.S.E. 2008;</a:t>
            </a:r>
            <a:endParaRPr lang="en-US" sz="2000" dirty="0" smtClean="0"/>
          </a:p>
          <a:p>
            <a:pPr marL="457200" indent="-457200">
              <a:buFontTx/>
              <a:buAutoNum type="arabicPeriod"/>
              <a:defRPr/>
            </a:pPr>
            <a:r>
              <a:rPr lang="ro-RO" sz="2000" dirty="0" smtClean="0"/>
              <a:t>T.</a:t>
            </a:r>
            <a:r>
              <a:rPr lang="en-US" sz="2000" dirty="0" smtClean="0"/>
              <a:t> </a:t>
            </a:r>
            <a:r>
              <a:rPr lang="ro-RO" sz="2000" dirty="0" smtClean="0"/>
              <a:t>Surcel,  R. Mârşanu, P. Pocatilu, A. Reveiu, F.Alecu, R. Bologa, </a:t>
            </a:r>
            <a:r>
              <a:rPr lang="ro-RO" sz="2000" b="1" i="1" dirty="0" smtClean="0"/>
              <a:t>Tehnologii Web şi baze de date</a:t>
            </a:r>
            <a:r>
              <a:rPr lang="ro-RO" sz="2000" dirty="0" smtClean="0"/>
              <a:t>, Ed. Tribuna  Ec. 2005; </a:t>
            </a:r>
            <a:endParaRPr lang="en-US" sz="2000" dirty="0" smtClean="0"/>
          </a:p>
          <a:p>
            <a:pPr marL="457200" indent="-457200">
              <a:buFontTx/>
              <a:buAutoNum type="arabicPeriod"/>
              <a:defRPr/>
            </a:pPr>
            <a:r>
              <a:rPr lang="ro-RO" sz="2000" dirty="0" err="1" smtClean="0"/>
              <a:t>Dimitris</a:t>
            </a:r>
            <a:r>
              <a:rPr lang="ro-RO" sz="2000" dirty="0" smtClean="0"/>
              <a:t> N. Chorafas, </a:t>
            </a:r>
            <a:r>
              <a:rPr lang="ro-RO" sz="2000" b="1" i="1" dirty="0" smtClean="0"/>
              <a:t>Integrating ERP, CRM, Supply Chain Management, and Smart Materials</a:t>
            </a:r>
            <a:r>
              <a:rPr lang="ro-RO" sz="2000" dirty="0" smtClean="0"/>
              <a:t>,    CRC Press LLC Auerbach, 2004</a:t>
            </a:r>
            <a:endParaRPr lang="en-US" sz="2000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EVALUAREA  STUDENŢILOR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o-RO" dirty="0" smtClean="0"/>
          </a:p>
          <a:p>
            <a:r>
              <a:rPr lang="ro-RO" dirty="0" smtClean="0"/>
              <a:t>Forma de evaluare:   </a:t>
            </a:r>
            <a:r>
              <a:rPr lang="ro-RO" b="1" dirty="0" smtClean="0">
                <a:solidFill>
                  <a:srgbClr val="FF0000"/>
                </a:solidFill>
              </a:rPr>
              <a:t>VERIFICARE  PE  PARCURS </a:t>
            </a:r>
          </a:p>
          <a:p>
            <a:endParaRPr lang="en-US" dirty="0" smtClean="0"/>
          </a:p>
          <a:p>
            <a:r>
              <a:rPr lang="ro-RO" dirty="0" smtClean="0"/>
              <a:t>Stabilirea notei finale (procentaje):</a:t>
            </a:r>
          </a:p>
          <a:p>
            <a:pPr lvl="1">
              <a:buNone/>
            </a:pPr>
            <a:r>
              <a:rPr lang="ro-RO" dirty="0" smtClean="0"/>
              <a:t>-  Test GRILĂ  la sfârşitul semestrului: 50%</a:t>
            </a:r>
            <a:endParaRPr lang="en-US" dirty="0" smtClean="0"/>
          </a:p>
          <a:p>
            <a:pPr lvl="1">
              <a:buNone/>
            </a:pPr>
            <a:r>
              <a:rPr lang="ro-RO" dirty="0" smtClean="0"/>
              <a:t>-   Lucrări şi teste de laborator         :  50%</a:t>
            </a:r>
          </a:p>
          <a:p>
            <a:endParaRPr lang="ro-RO" dirty="0" smtClean="0"/>
          </a:p>
          <a:p>
            <a:r>
              <a:rPr lang="en-US" dirty="0" smtClean="0"/>
              <a:t>*) </a:t>
            </a:r>
            <a:r>
              <a:rPr lang="en-US" b="1" dirty="0" smtClean="0"/>
              <a:t>se face media </a:t>
            </a:r>
            <a:r>
              <a:rPr lang="en-US" b="1" i="1" dirty="0" err="1" smtClean="0">
                <a:solidFill>
                  <a:srgbClr val="FF0000"/>
                </a:solidFill>
              </a:rPr>
              <a:t>numai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dac</a:t>
            </a:r>
            <a:r>
              <a:rPr lang="ro-RO" b="1" i="1" dirty="0" smtClean="0">
                <a:solidFill>
                  <a:srgbClr val="FF0000"/>
                </a:solidFill>
              </a:rPr>
              <a:t>ă </a:t>
            </a:r>
            <a:r>
              <a:rPr lang="ro-RO" b="1" dirty="0" smtClean="0"/>
              <a:t>aveţi </a:t>
            </a:r>
            <a:r>
              <a:rPr lang="ro-RO" b="1" dirty="0" smtClean="0">
                <a:solidFill>
                  <a:srgbClr val="FF0000"/>
                </a:solidFill>
              </a:rPr>
              <a:t>minim 5</a:t>
            </a:r>
            <a:r>
              <a:rPr lang="ro-RO" b="1" dirty="0" smtClean="0"/>
              <a:t> la testul grila de la curs şi respectiv </a:t>
            </a:r>
            <a:r>
              <a:rPr lang="ro-RO" b="1" dirty="0" smtClean="0">
                <a:solidFill>
                  <a:srgbClr val="FF0000"/>
                </a:solidFill>
              </a:rPr>
              <a:t>minim 5</a:t>
            </a:r>
            <a:r>
              <a:rPr lang="ro-RO" b="1" dirty="0" smtClean="0"/>
              <a:t> la laborator;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00063" y="381000"/>
            <a:ext cx="8501062" cy="1371600"/>
          </a:xfr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8100000" scaled="1"/>
          </a:gradFill>
        </p:spPr>
        <p:txBody>
          <a:bodyPr>
            <a:normAutofit fontScale="90000"/>
          </a:bodyPr>
          <a:lstStyle/>
          <a:p>
            <a:r>
              <a:rPr lang="ro-RO" smtClean="0">
                <a:solidFill>
                  <a:schemeClr val="tx1"/>
                </a:solidFill>
              </a:rPr>
              <a:t>1.  RELAŢII DE AFACERI ÎN ECONOMIA DIGITALĂ 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pPr>
              <a:buFontTx/>
              <a:buBlip>
                <a:blip r:embed="rId3"/>
              </a:buBlip>
            </a:pPr>
            <a:r>
              <a:rPr lang="ro-RO" b="1" dirty="0" smtClean="0">
                <a:solidFill>
                  <a:srgbClr val="FF0000"/>
                </a:solidFill>
              </a:rPr>
              <a:t>ECONOMIE DIGITALĂ</a:t>
            </a:r>
          </a:p>
          <a:p>
            <a:pPr>
              <a:buFontTx/>
              <a:buBlip>
                <a:blip r:embed="rId3"/>
              </a:buBlip>
            </a:pPr>
            <a:r>
              <a:rPr lang="ro-RO" b="1" dirty="0" smtClean="0">
                <a:solidFill>
                  <a:srgbClr val="FF0000"/>
                </a:solidFill>
              </a:rPr>
              <a:t>PIATA ELECTRONICĂ</a:t>
            </a:r>
          </a:p>
          <a:p>
            <a:pPr>
              <a:buFontTx/>
              <a:buBlip>
                <a:blip r:embed="rId3"/>
              </a:buBlip>
            </a:pPr>
            <a:r>
              <a:rPr lang="ro-RO" b="1" dirty="0" smtClean="0">
                <a:solidFill>
                  <a:srgbClr val="0000CC"/>
                </a:solidFill>
              </a:rPr>
              <a:t>SISTEMUL  INFORMATIONAL</a:t>
            </a:r>
            <a:r>
              <a:rPr lang="ro-RO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</a:rPr>
              <a:t>= </a:t>
            </a:r>
            <a:r>
              <a:rPr lang="ro-RO" sz="2000" b="1" dirty="0" smtClean="0">
                <a:solidFill>
                  <a:srgbClr val="0000CC"/>
                </a:solidFill>
              </a:rPr>
              <a:t>CADRUL  ORGANIZAŢIONAL  AL COMUNICĂRII</a:t>
            </a: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ro-RO" sz="2000" b="1" dirty="0" smtClean="0">
                <a:solidFill>
                  <a:srgbClr val="0000CC"/>
                </a:solidFill>
              </a:rPr>
              <a:t>ŞI  MANAGEMENTULUI  AFACERILOR</a:t>
            </a:r>
            <a:r>
              <a:rPr lang="ro-RO" sz="2000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ro-RO" sz="3200" smtClean="0">
                <a:solidFill>
                  <a:schemeClr val="bg1"/>
                </a:solidFill>
              </a:rPr>
              <a:t>1.1  Economia digitală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375" y="1628775"/>
            <a:ext cx="7453313" cy="49688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o-RO" b="1" dirty="0" smtClean="0"/>
              <a:t>economia digitală </a:t>
            </a:r>
            <a:r>
              <a:rPr lang="ro-RO" b="1" i="1" dirty="0" smtClean="0"/>
              <a:t>este caracterizată de: 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ro-RO" i="1" dirty="0" smtClean="0"/>
              <a:t>intensificarea producerii de bunuri şi servicii ce înglobează un volum tot mai mare de cunoştinţe, 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ro-RO" i="1" dirty="0" smtClean="0"/>
              <a:t>produse înzestrate cu inteligenţa artificială, oferită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ro-RO" i="1" dirty="0" smtClean="0">
                <a:latin typeface="+mn-lt"/>
                <a:ea typeface="+mn-ea"/>
                <a:cs typeface="+mn-cs"/>
              </a:rPr>
              <a:t>de microprocesoare,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ro-RO" i="1" dirty="0" smtClean="0">
                <a:latin typeface="+mn-lt"/>
                <a:ea typeface="+mn-ea"/>
                <a:cs typeface="+mn-cs"/>
              </a:rPr>
              <a:t>de circuite integrate,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ro-RO" i="1" dirty="0" smtClean="0">
                <a:latin typeface="+mn-lt"/>
                <a:ea typeface="+mn-ea"/>
                <a:cs typeface="+mn-cs"/>
              </a:rPr>
              <a:t>capabile </a:t>
            </a:r>
            <a:r>
              <a:rPr lang="ro-RO" b="1" i="1" dirty="0" smtClean="0">
                <a:latin typeface="+mn-lt"/>
                <a:ea typeface="+mn-ea"/>
                <a:cs typeface="+mn-cs"/>
              </a:rPr>
              <a:t>să le amplifice performanţele</a:t>
            </a:r>
            <a:r>
              <a:rPr lang="ro-RO" dirty="0" smtClean="0">
                <a:latin typeface="+mn-lt"/>
                <a:ea typeface="+mn-ea"/>
                <a:cs typeface="+mn-cs"/>
              </a:rPr>
              <a:t>.</a:t>
            </a:r>
          </a:p>
          <a:p>
            <a:pPr lvl="2">
              <a:buFont typeface="Arial" pitchFamily="34" charset="0"/>
              <a:buChar char="•"/>
              <a:defRPr/>
            </a:pPr>
            <a:endParaRPr lang="ro-RO" dirty="0" smtClean="0">
              <a:latin typeface="+mn-lt"/>
              <a:ea typeface="+mn-ea"/>
              <a:cs typeface="+mn-cs"/>
            </a:endParaRPr>
          </a:p>
          <a:p>
            <a:pPr lvl="2">
              <a:buFont typeface="Arial" pitchFamily="34" charset="0"/>
              <a:buChar char="•"/>
              <a:defRPr/>
            </a:pPr>
            <a:endParaRPr lang="ro-RO" dirty="0" smtClean="0"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ro-RO" b="1" dirty="0" smtClean="0">
                <a:solidFill>
                  <a:srgbClr val="990000"/>
                </a:solidFill>
              </a:rPr>
              <a:t>ACTIVITĂŢI: </a:t>
            </a:r>
            <a:endParaRPr lang="en-US" b="1" dirty="0" smtClean="0">
              <a:solidFill>
                <a:srgbClr val="990000"/>
              </a:solidFill>
            </a:endParaRPr>
          </a:p>
          <a:p>
            <a:pPr lvl="1">
              <a:defRPr/>
            </a:pPr>
            <a:r>
              <a:rPr lang="ro-RO" b="1" dirty="0" err="1" smtClean="0">
                <a:solidFill>
                  <a:srgbClr val="990000"/>
                </a:solidFill>
              </a:rPr>
              <a:t>e-commerce</a:t>
            </a:r>
            <a:r>
              <a:rPr lang="ro-RO" b="1" dirty="0" smtClean="0">
                <a:solidFill>
                  <a:srgbClr val="990000"/>
                </a:solidFill>
              </a:rPr>
              <a:t>, e-banking, e-payment</a:t>
            </a:r>
          </a:p>
          <a:p>
            <a:pPr lvl="1">
              <a:defRPr/>
            </a:pPr>
            <a:r>
              <a:rPr lang="ro-RO" b="1" dirty="0" err="1" smtClean="0">
                <a:solidFill>
                  <a:srgbClr val="990000"/>
                </a:solidFill>
              </a:rPr>
              <a:t>e-auctions</a:t>
            </a:r>
            <a:r>
              <a:rPr lang="ro-RO" b="1" dirty="0" smtClean="0">
                <a:solidFill>
                  <a:srgbClr val="990000"/>
                </a:solidFill>
              </a:rPr>
              <a:t>, e-marketing, e-business</a:t>
            </a:r>
          </a:p>
          <a:p>
            <a:pPr lvl="1">
              <a:defRPr/>
            </a:pPr>
            <a:r>
              <a:rPr lang="ro-RO" b="1" dirty="0" err="1" smtClean="0">
                <a:solidFill>
                  <a:srgbClr val="990000"/>
                </a:solidFill>
              </a:rPr>
              <a:t>e-government</a:t>
            </a:r>
            <a:r>
              <a:rPr lang="ro-RO" b="1" dirty="0" smtClean="0">
                <a:solidFill>
                  <a:srgbClr val="990000"/>
                </a:solidFill>
              </a:rPr>
              <a:t>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ro-RO" sz="3200" smtClean="0">
                <a:solidFill>
                  <a:schemeClr val="bg1"/>
                </a:solidFill>
              </a:rPr>
              <a:t>1.2 Piaţa electronică</a:t>
            </a:r>
            <a:endParaRPr lang="en-US" sz="3200" smtClean="0">
              <a:solidFill>
                <a:schemeClr val="bg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b="1" dirty="0" smtClean="0">
                <a:solidFill>
                  <a:srgbClr val="FF0000"/>
                </a:solidFill>
              </a:rPr>
              <a:t>BUNURI ŞI SERVICII ELECTRONICE 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ro-RO" b="1" dirty="0" smtClean="0">
              <a:solidFill>
                <a:srgbClr val="FF0000"/>
              </a:solidFill>
            </a:endParaRPr>
          </a:p>
          <a:p>
            <a:r>
              <a:rPr lang="ro-RO" b="1" dirty="0" smtClean="0">
                <a:solidFill>
                  <a:srgbClr val="FF0000"/>
                </a:solidFill>
              </a:rPr>
              <a:t>BANI ELECTRONICI</a:t>
            </a:r>
          </a:p>
          <a:p>
            <a:endParaRPr lang="ro-RO" b="1" dirty="0" smtClean="0">
              <a:solidFill>
                <a:srgbClr val="FF0000"/>
              </a:solidFill>
            </a:endParaRPr>
          </a:p>
          <a:p>
            <a:r>
              <a:rPr lang="ro-RO" b="1" dirty="0" smtClean="0">
                <a:solidFill>
                  <a:srgbClr val="FF0000"/>
                </a:solidFill>
              </a:rPr>
              <a:t>RELAŢII DE BUSINESS: </a:t>
            </a:r>
            <a:r>
              <a:rPr lang="ro-RO" b="1" dirty="0" smtClean="0">
                <a:solidFill>
                  <a:schemeClr val="tx1"/>
                </a:solidFill>
              </a:rPr>
              <a:t>	</a:t>
            </a:r>
          </a:p>
          <a:p>
            <a:r>
              <a:rPr lang="ro-RO" b="1" dirty="0" smtClean="0">
                <a:solidFill>
                  <a:schemeClr val="tx1"/>
                </a:solidFill>
              </a:rPr>
              <a:t>      	B2B – business </a:t>
            </a:r>
            <a:r>
              <a:rPr lang="ro-RO" b="1" dirty="0" err="1" smtClean="0">
                <a:solidFill>
                  <a:schemeClr val="tx1"/>
                </a:solidFill>
              </a:rPr>
              <a:t>to</a:t>
            </a:r>
            <a:r>
              <a:rPr lang="ro-RO" b="1" dirty="0" smtClean="0">
                <a:solidFill>
                  <a:schemeClr val="tx1"/>
                </a:solidFill>
              </a:rPr>
              <a:t> </a:t>
            </a:r>
            <a:r>
              <a:rPr lang="ro-RO" b="1" dirty="0" err="1" smtClean="0">
                <a:solidFill>
                  <a:schemeClr val="tx1"/>
                </a:solidFill>
              </a:rPr>
              <a:t>business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ro-RO" b="1" dirty="0" smtClean="0">
                <a:solidFill>
                  <a:schemeClr val="tx1"/>
                </a:solidFill>
              </a:rPr>
              <a:t>		B2C – business </a:t>
            </a:r>
            <a:r>
              <a:rPr lang="ro-RO" b="1" dirty="0" err="1" smtClean="0">
                <a:solidFill>
                  <a:schemeClr val="tx1"/>
                </a:solidFill>
              </a:rPr>
              <a:t>to</a:t>
            </a:r>
            <a:r>
              <a:rPr lang="ro-RO" b="1" dirty="0" smtClean="0">
                <a:solidFill>
                  <a:schemeClr val="tx1"/>
                </a:solidFill>
              </a:rPr>
              <a:t> </a:t>
            </a:r>
            <a:r>
              <a:rPr lang="ro-RO" b="1" dirty="0" err="1" smtClean="0">
                <a:solidFill>
                  <a:schemeClr val="tx1"/>
                </a:solidFill>
              </a:rPr>
              <a:t>consumer</a:t>
            </a:r>
            <a:endParaRPr lang="ro-RO" b="1" dirty="0" smtClean="0">
              <a:solidFill>
                <a:schemeClr val="tx1"/>
              </a:solidFill>
            </a:endParaRPr>
          </a:p>
          <a:p>
            <a:r>
              <a:rPr lang="ro-RO" b="1" dirty="0" smtClean="0">
                <a:solidFill>
                  <a:schemeClr val="tx1"/>
                </a:solidFill>
              </a:rPr>
              <a:t>		C2B -  </a:t>
            </a:r>
            <a:r>
              <a:rPr lang="ro-RO" b="1" dirty="0" err="1" smtClean="0">
                <a:solidFill>
                  <a:schemeClr val="tx1"/>
                </a:solidFill>
              </a:rPr>
              <a:t>consumer</a:t>
            </a:r>
            <a:r>
              <a:rPr lang="ro-RO" b="1" dirty="0" smtClean="0">
                <a:solidFill>
                  <a:schemeClr val="tx1"/>
                </a:solidFill>
              </a:rPr>
              <a:t> </a:t>
            </a:r>
            <a:r>
              <a:rPr lang="ro-RO" b="1" dirty="0" err="1" smtClean="0">
                <a:solidFill>
                  <a:schemeClr val="tx1"/>
                </a:solidFill>
              </a:rPr>
              <a:t>to</a:t>
            </a:r>
            <a:r>
              <a:rPr lang="ro-RO" b="1" dirty="0" smtClean="0">
                <a:solidFill>
                  <a:schemeClr val="tx1"/>
                </a:solidFill>
              </a:rPr>
              <a:t> business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ro-RO" b="1" dirty="0" smtClean="0">
                <a:solidFill>
                  <a:schemeClr val="tx1"/>
                </a:solidFill>
              </a:rPr>
              <a:t>		C2C – </a:t>
            </a:r>
            <a:r>
              <a:rPr lang="ro-RO" b="1" dirty="0" err="1" smtClean="0">
                <a:solidFill>
                  <a:schemeClr val="tx1"/>
                </a:solidFill>
              </a:rPr>
              <a:t>consumer</a:t>
            </a:r>
            <a:r>
              <a:rPr lang="ro-RO" b="1" dirty="0" smtClean="0">
                <a:solidFill>
                  <a:schemeClr val="tx1"/>
                </a:solidFill>
              </a:rPr>
              <a:t> </a:t>
            </a:r>
            <a:r>
              <a:rPr lang="ro-RO" b="1" dirty="0" err="1" smtClean="0">
                <a:solidFill>
                  <a:schemeClr val="tx1"/>
                </a:solidFill>
              </a:rPr>
              <a:t>to</a:t>
            </a:r>
            <a:r>
              <a:rPr lang="ro-RO" b="1" dirty="0" smtClean="0">
                <a:solidFill>
                  <a:schemeClr val="tx1"/>
                </a:solidFill>
              </a:rPr>
              <a:t> </a:t>
            </a:r>
            <a:r>
              <a:rPr lang="ro-RO" b="1" dirty="0" err="1" smtClean="0">
                <a:solidFill>
                  <a:schemeClr val="tx1"/>
                </a:solidFill>
              </a:rPr>
              <a:t>consumer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ro-RO" b="1" dirty="0" smtClean="0">
                <a:solidFill>
                  <a:schemeClr val="tx1"/>
                </a:solidFill>
              </a:rPr>
              <a:t>		B2G -  business </a:t>
            </a:r>
            <a:r>
              <a:rPr lang="ro-RO" b="1" dirty="0" err="1" smtClean="0">
                <a:solidFill>
                  <a:schemeClr val="tx1"/>
                </a:solidFill>
              </a:rPr>
              <a:t>to</a:t>
            </a:r>
            <a:r>
              <a:rPr lang="ro-RO" b="1" dirty="0" smtClean="0">
                <a:solidFill>
                  <a:schemeClr val="tx1"/>
                </a:solidFill>
              </a:rPr>
              <a:t> </a:t>
            </a:r>
            <a:r>
              <a:rPr lang="ro-RO" b="1" dirty="0" err="1" smtClean="0">
                <a:solidFill>
                  <a:schemeClr val="tx1"/>
                </a:solidFill>
              </a:rPr>
              <a:t>government</a:t>
            </a:r>
            <a:r>
              <a:rPr lang="ro-RO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o-RO" b="1" dirty="0" smtClean="0">
                <a:solidFill>
                  <a:schemeClr val="tx1"/>
                </a:solidFill>
              </a:rPr>
              <a:t>		G2B -  </a:t>
            </a:r>
            <a:r>
              <a:rPr lang="ro-RO" b="1" dirty="0" err="1" smtClean="0">
                <a:solidFill>
                  <a:schemeClr val="tx1"/>
                </a:solidFill>
              </a:rPr>
              <a:t>government</a:t>
            </a:r>
            <a:r>
              <a:rPr lang="ro-RO" b="1" dirty="0" smtClean="0">
                <a:solidFill>
                  <a:schemeClr val="tx1"/>
                </a:solidFill>
              </a:rPr>
              <a:t> </a:t>
            </a:r>
            <a:r>
              <a:rPr lang="ro-RO" b="1" dirty="0" err="1" smtClean="0">
                <a:solidFill>
                  <a:schemeClr val="tx1"/>
                </a:solidFill>
              </a:rPr>
              <a:t>to</a:t>
            </a:r>
            <a:r>
              <a:rPr lang="ro-RO" b="1" dirty="0" smtClean="0">
                <a:solidFill>
                  <a:schemeClr val="tx1"/>
                </a:solidFill>
              </a:rPr>
              <a:t> busine</a:t>
            </a:r>
            <a:r>
              <a:rPr lang="ro-RO" dirty="0" smtClean="0">
                <a:solidFill>
                  <a:schemeClr val="tx1"/>
                </a:solidFill>
              </a:rPr>
              <a:t>ss.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ro-RO" dirty="0" smtClean="0"/>
          </a:p>
          <a:p>
            <a:endParaRPr lang="ro-RO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959</Words>
  <Application>Microsoft Office PowerPoint</Application>
  <PresentationFormat>On-screen Show (4:3)</PresentationFormat>
  <Paragraphs>150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INFORMATICĂ ECONOMICĂ Cursul 1</vt:lpstr>
      <vt:lpstr>INFORMATICĂ   ECONOMICĂ</vt:lpstr>
      <vt:lpstr>Tematica cursului şi a lucrărilor de laborator </vt:lpstr>
      <vt:lpstr>Tematica</vt:lpstr>
      <vt:lpstr>BIBLIOGRAFIE</vt:lpstr>
      <vt:lpstr>EVALUAREA  STUDENŢILOR</vt:lpstr>
      <vt:lpstr>1.  RELAŢII DE AFACERI ÎN ECONOMIA DIGITALĂ </vt:lpstr>
      <vt:lpstr>1.1  Economia digitală</vt:lpstr>
      <vt:lpstr>1.2 Piaţa electronică</vt:lpstr>
      <vt:lpstr>2. SISTEMUL  INFORMAŢIONAL  PENTRU  MANAGEMENTUL  AFACERILOR</vt:lpstr>
      <vt:lpstr>2.1   ROLUL  SISTEMULUI  INFORMAŢIONAL</vt:lpstr>
      <vt:lpstr>Slide 12</vt:lpstr>
      <vt:lpstr>Sistemul informatic</vt:lpstr>
      <vt:lpstr>DATE vs INFORMATII</vt:lpstr>
      <vt:lpstr>2.2. Funcțiile întreprinderii</vt:lpstr>
      <vt:lpstr>2.3 Rolul  economistului</vt:lpstr>
      <vt:lpstr>2.4  Rolul managerul - atributele conducerii </vt:lpstr>
      <vt:lpstr>3. Componentele sistemului informațional </vt:lpstr>
      <vt:lpstr>COMPONENTA   HARDWARE  A  SISTEMULUI  </vt:lpstr>
      <vt:lpstr>Slide 20</vt:lpstr>
      <vt:lpstr>Exemplu de interfaţă software CRM</vt:lpstr>
      <vt:lpstr>BAZA  DE DATE </vt:lpstr>
    </vt:vector>
  </TitlesOfParts>
  <Company>Academie de Studii Economice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</dc:creator>
  <cp:lastModifiedBy>Ramona</cp:lastModifiedBy>
  <cp:revision>31</cp:revision>
  <dcterms:created xsi:type="dcterms:W3CDTF">2013-10-08T12:42:58Z</dcterms:created>
  <dcterms:modified xsi:type="dcterms:W3CDTF">2014-10-03T05:01:17Z</dcterms:modified>
</cp:coreProperties>
</file>